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9144000"/>
  <p:notesSz cx="6858000" cy="9144000"/>
  <p:embeddedFontLst>
    <p:embeddedFont>
      <p:font typeface="Roboto"/>
      <p:regular r:id="rId63"/>
      <p:bold r:id="rId64"/>
      <p:italic r:id="rId65"/>
      <p:boldItalic r:id="rId66"/>
    </p:embeddedFont>
    <p:embeddedFont>
      <p:font typeface="Karla"/>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Karla-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Karla-bold.fntdata"/><Relationship Id="rId23" Type="http://schemas.openxmlformats.org/officeDocument/2006/relationships/slide" Target="slides/slide18.xml"/><Relationship Id="rId67" Type="http://schemas.openxmlformats.org/officeDocument/2006/relationships/font" Target="fonts/Karla-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Karla-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de-C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googleusercontent.com/media/research.google.com/en//archive/bigtable-osdi06.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ah.org/brains/ancient.html#:~:text=Ancient%20forms%20of%20data%20storage,upon%20the%20walls%20of%20cave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ah.org/brains/ancient.html#:~:text=Ancient%20forms%20of%20data%20storage,upon%20the%20walls%20of%20cave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formation-technology.web.cern.ch/sites/information-technology.web.cern.ch/files/CERNDataCentre_KeyInformation_01June2018V1.pdf" TargetMode="External"/><Relationship Id="rId3" Type="http://schemas.openxmlformats.org/officeDocument/2006/relationships/hyperlink" Target="https://www.sciencealert.com/over-99-percent-of-large-hadron-collider-particle-collision-data-is-lost" TargetMode="External"/><Relationship Id="rId4" Type="http://schemas.openxmlformats.org/officeDocument/2006/relationships/hyperlink" Target="https://research.fb.com/blog/2014/10/facebook-s-top-open-data-problem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inary_prefix#kibi"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ah.org/brains/ancient.html#:~:text=Ancient%20forms%20of%20data%20storage,upon%20the%20walls%20of%20cav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gineering.linkedin.com/kafka/kafka-linkedin-current-and-future"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deloitte.com/us/en/insights/topics/analytics/big-data-buzzword.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psolver.com/blog/cloud-data-lake-vs-on-premises-data-lak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ws.amazon.com/lake-formation/?whats-new-cards.sort-by=item.additionalFields.postDateTime&amp;whats-new-cards.sort-order=desc" TargetMode="External"/><Relationship Id="rId3" Type="http://schemas.openxmlformats.org/officeDocument/2006/relationships/hyperlink" Target="https://www.upsolver.com/blog/cloud-data-lake-vs-on-premises-data-lak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us/solutions/data-lake/" TargetMode="External"/><Relationship Id="rId3" Type="http://schemas.openxmlformats.org/officeDocument/2006/relationships/hyperlink" Target="https://www.upsolver.com/blog/cloud-data-lake-vs-on-premises-data-lak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solutions/build-a-data-lake-on-gcp" TargetMode="External"/><Relationship Id="rId3" Type="http://schemas.openxmlformats.org/officeDocument/2006/relationships/hyperlink" Target="https://www.upsolver.com/blog/cloud-data-lake-vs-on-premises-data-lake"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0/01/30/what-is-a-data-lakehouse.html" TargetMode="External"/><Relationship Id="rId3" Type="http://schemas.openxmlformats.org/officeDocument/2006/relationships/hyperlink" Target="https://www.eckerson.com/articles/an-architect-s-view-of-the-data-lakehouse-perplexity-and-perspective"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0/01/30/what-is-a-data-lakehouse.html" TargetMode="External"/><Relationship Id="rId3" Type="http://schemas.openxmlformats.org/officeDocument/2006/relationships/hyperlink" Target="https://www.eckerson.com/articles/an-architect-s-view-of-the-data-lakehouse-perplexity-and-perspective"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irbnb-engineering/data-infrastructure-at-airbnb-8adfb34f169c"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irbnb-engineering/data-infrastructure-at-airbnb-8adfb34f169c"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irbnb-engineering/data-infrastructure-at-airbnb-8adfb34f169c"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jamserra/data-lake-overvie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oah.org/brains/ancient.html#:~:text=Ancient%20forms%20of%20data%20storage,upon%20the%20walls%20of%20cav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c42fa1fd4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de-CH" sz="900">
                <a:latin typeface="Karla"/>
                <a:ea typeface="Karla"/>
                <a:cs typeface="Karla"/>
                <a:sym typeface="Karla"/>
              </a:rPr>
              <a:t>Let’s build a mock-up, file-based database for a university. We’ll have 3 main entities - students, courses and professors - and each entity will be stored in its own file. Consider a simple use case:</a:t>
            </a:r>
            <a:endParaRPr sz="900">
              <a:latin typeface="Karla"/>
              <a:ea typeface="Karla"/>
              <a:cs typeface="Karla"/>
              <a:sym typeface="Karla"/>
            </a:endParaRPr>
          </a:p>
          <a:p>
            <a:pPr indent="-285750" lvl="0" marL="457200" rtl="0" algn="l">
              <a:lnSpc>
                <a:spcPct val="115000"/>
              </a:lnSpc>
              <a:spcBef>
                <a:spcPts val="1000"/>
              </a:spcBef>
              <a:spcAft>
                <a:spcPts val="0"/>
              </a:spcAft>
              <a:buSzPts val="900"/>
              <a:buFont typeface="Karla"/>
              <a:buChar char="●"/>
            </a:pPr>
            <a:r>
              <a:rPr lang="de-CH" sz="900">
                <a:latin typeface="Karla"/>
                <a:ea typeface="Karla"/>
                <a:cs typeface="Karla"/>
                <a:sym typeface="Karla"/>
              </a:rPr>
              <a:t>Add a new batch of students to course ABC.  The necessary steps are:</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Read courses.txt to find the  ABC record</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Read students.txt to find each student’s record</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Update information about course ABC</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Update information about each student</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Write file courses.txt</a:t>
            </a:r>
            <a:endParaRPr sz="900">
              <a:latin typeface="Karla"/>
              <a:ea typeface="Karla"/>
              <a:cs typeface="Karla"/>
              <a:sym typeface="Karla"/>
            </a:endParaRPr>
          </a:p>
          <a:p>
            <a:pPr indent="-285750" lvl="0" marL="914400" rtl="0" algn="l">
              <a:lnSpc>
                <a:spcPct val="115000"/>
              </a:lnSpc>
              <a:spcBef>
                <a:spcPts val="0"/>
              </a:spcBef>
              <a:spcAft>
                <a:spcPts val="0"/>
              </a:spcAft>
              <a:buSzPts val="900"/>
              <a:buFont typeface="Karla"/>
              <a:buChar char="-"/>
            </a:pPr>
            <a:r>
              <a:rPr lang="de-CH" sz="900">
                <a:latin typeface="Karla"/>
                <a:ea typeface="Karla"/>
                <a:cs typeface="Karla"/>
                <a:sym typeface="Karla"/>
              </a:rPr>
              <a:t>Write file students.txt</a:t>
            </a:r>
            <a:endParaRPr sz="900">
              <a:latin typeface="Karla"/>
              <a:ea typeface="Karla"/>
              <a:cs typeface="Karla"/>
              <a:sym typeface="Karla"/>
            </a:endParaRPr>
          </a:p>
          <a:p>
            <a:pPr indent="0" lvl="0" marL="0" rtl="0" algn="l">
              <a:lnSpc>
                <a:spcPct val="115000"/>
              </a:lnSpc>
              <a:spcBef>
                <a:spcPts val="1000"/>
              </a:spcBef>
              <a:spcAft>
                <a:spcPts val="0"/>
              </a:spcAft>
              <a:buNone/>
            </a:pPr>
            <a:r>
              <a:rPr lang="de-CH" sz="900">
                <a:latin typeface="Karla"/>
                <a:ea typeface="Karla"/>
                <a:cs typeface="Karla"/>
                <a:sym typeface="Karla"/>
              </a:rPr>
              <a:t>You see, one needs to edit at a minimum 2 files to accommodate this simple use case. That doesn’t scale</a:t>
            </a:r>
            <a:endParaRPr sz="900">
              <a:latin typeface="Karla"/>
              <a:ea typeface="Karla"/>
              <a:cs typeface="Karla"/>
              <a:sym typeface="Karla"/>
            </a:endParaRPr>
          </a:p>
          <a:p>
            <a:pPr indent="0" lvl="0" marL="0" rtl="0" algn="l">
              <a:lnSpc>
                <a:spcPct val="115000"/>
              </a:lnSpc>
              <a:spcBef>
                <a:spcPts val="1000"/>
              </a:spcBef>
              <a:spcAft>
                <a:spcPts val="0"/>
              </a:spcAft>
              <a:buNone/>
            </a:pPr>
            <a:r>
              <a:rPr lang="de-CH" sz="900">
                <a:latin typeface="Karla"/>
                <a:ea typeface="Karla"/>
                <a:cs typeface="Karla"/>
                <a:sym typeface="Karla"/>
              </a:rPr>
              <a:t>In addition what happens if:</a:t>
            </a:r>
            <a:endParaRPr sz="900">
              <a:latin typeface="Karla"/>
              <a:ea typeface="Karla"/>
              <a:cs typeface="Karla"/>
              <a:sym typeface="Karla"/>
            </a:endParaRPr>
          </a:p>
          <a:p>
            <a:pPr indent="-285750" lvl="0" marL="457200" rtl="0" algn="l">
              <a:lnSpc>
                <a:spcPct val="115000"/>
              </a:lnSpc>
              <a:spcBef>
                <a:spcPts val="1000"/>
              </a:spcBef>
              <a:spcAft>
                <a:spcPts val="0"/>
              </a:spcAft>
              <a:buSzPts val="900"/>
              <a:buFont typeface="Karla"/>
              <a:buChar char="-"/>
            </a:pPr>
            <a:r>
              <a:rPr lang="de-CH" sz="900">
                <a:latin typeface="Karla"/>
                <a:ea typeface="Karla"/>
                <a:cs typeface="Karla"/>
                <a:sym typeface="Karla"/>
              </a:rPr>
              <a:t>The system crashes?</a:t>
            </a:r>
            <a:endParaRPr sz="900">
              <a:latin typeface="Karla"/>
              <a:ea typeface="Karla"/>
              <a:cs typeface="Karla"/>
              <a:sym typeface="Karla"/>
            </a:endParaRPr>
          </a:p>
          <a:p>
            <a:pPr indent="-285750" lvl="0" marL="457200" rtl="0" algn="l">
              <a:lnSpc>
                <a:spcPct val="115000"/>
              </a:lnSpc>
              <a:spcBef>
                <a:spcPts val="0"/>
              </a:spcBef>
              <a:spcAft>
                <a:spcPts val="0"/>
              </a:spcAft>
              <a:buSzPts val="900"/>
              <a:buFont typeface="Karla"/>
              <a:buChar char="-"/>
            </a:pPr>
            <a:r>
              <a:rPr lang="de-CH" sz="900">
                <a:latin typeface="Karla"/>
                <a:ea typeface="Karla"/>
                <a:cs typeface="Karla"/>
                <a:sym typeface="Karla"/>
              </a:rPr>
              <a:t>The files become large (&gt; GBs)?</a:t>
            </a:r>
            <a:endParaRPr sz="900">
              <a:latin typeface="Karla"/>
              <a:ea typeface="Karla"/>
              <a:cs typeface="Karla"/>
              <a:sym typeface="Karla"/>
            </a:endParaRPr>
          </a:p>
          <a:p>
            <a:pPr indent="-285750" lvl="0" marL="457200" rtl="0" algn="l">
              <a:lnSpc>
                <a:spcPct val="115000"/>
              </a:lnSpc>
              <a:spcBef>
                <a:spcPts val="0"/>
              </a:spcBef>
              <a:spcAft>
                <a:spcPts val="0"/>
              </a:spcAft>
              <a:buSzPts val="900"/>
              <a:buFont typeface="Karla"/>
              <a:buChar char="-"/>
            </a:pPr>
            <a:r>
              <a:rPr lang="de-CH" sz="900">
                <a:latin typeface="Karla"/>
                <a:ea typeface="Karla"/>
                <a:cs typeface="Karla"/>
                <a:sym typeface="Karla"/>
              </a:rPr>
              <a:t>Several users access the system simultaneous</a:t>
            </a:r>
            <a:r>
              <a:rPr lang="de-CH" sz="900">
                <a:latin typeface="Karla"/>
                <a:ea typeface="Karla"/>
                <a:cs typeface="Karla"/>
                <a:sym typeface="Karla"/>
              </a:rPr>
              <a:t>ly?</a:t>
            </a:r>
            <a:endParaRPr sz="900">
              <a:latin typeface="Karla"/>
              <a:ea typeface="Karla"/>
              <a:cs typeface="Karla"/>
              <a:sym typeface="Karla"/>
            </a:endParaRPr>
          </a:p>
          <a:p>
            <a:pPr indent="0" lvl="0" marL="0" rtl="0" algn="l">
              <a:lnSpc>
                <a:spcPct val="115000"/>
              </a:lnSpc>
              <a:spcBef>
                <a:spcPts val="1000"/>
              </a:spcBef>
              <a:spcAft>
                <a:spcPts val="0"/>
              </a:spcAft>
              <a:buNone/>
            </a:pPr>
            <a:r>
              <a:t/>
            </a:r>
            <a:endParaRPr sz="900">
              <a:latin typeface="Karla"/>
              <a:ea typeface="Karla"/>
              <a:cs typeface="Karla"/>
              <a:sym typeface="Karla"/>
            </a:endParaRPr>
          </a:p>
          <a:p>
            <a:pPr indent="0" lvl="0" marL="0" rtl="0" algn="l">
              <a:lnSpc>
                <a:spcPct val="115000"/>
              </a:lnSpc>
              <a:spcBef>
                <a:spcPts val="1000"/>
              </a:spcBef>
              <a:spcAft>
                <a:spcPts val="1000"/>
              </a:spcAft>
              <a:buNone/>
            </a:pPr>
            <a:r>
              <a:t/>
            </a:r>
            <a:endParaRPr sz="900">
              <a:latin typeface="Karla"/>
              <a:ea typeface="Karla"/>
              <a:cs typeface="Karla"/>
              <a:sym typeface="Karla"/>
            </a:endParaRPr>
          </a:p>
        </p:txBody>
      </p:sp>
      <p:sp>
        <p:nvSpPr>
          <p:cNvPr id="148" name="Google Shape;148;g8c42fa1fd4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c42fa1fd4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8c42fa1fd4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c42fa1fd4_0_2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8c42fa1fd4_0_2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143205020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9143205020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143205020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9143205020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143205020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9143205020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143205020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9143205020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143205020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9143205020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143205020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9143205020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143205020_0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9143205020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78d8b799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8d78d8b799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143205020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9143205020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c42fa1fd4_0_2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8c42fa1fd4_0_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143205020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9143205020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c42fa1fd4_0_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https://static.googleusercontent.com/media/research.google.com/en//archive/bigtable-osdi06.pdf</a:t>
            </a:r>
            <a:endParaRPr/>
          </a:p>
        </p:txBody>
      </p:sp>
      <p:sp>
        <p:nvSpPr>
          <p:cNvPr id="263" name="Google Shape;263;g8c42fa1fd4_0_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143205020_0_1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column families must be known in advance, but once known columns can be added or removed on the fly</a:t>
            </a:r>
            <a:endParaRPr/>
          </a:p>
          <a:p>
            <a:pPr indent="-317500" lvl="0" marL="457200" rtl="0" algn="l">
              <a:spcBef>
                <a:spcPts val="0"/>
              </a:spcBef>
              <a:spcAft>
                <a:spcPts val="0"/>
              </a:spcAft>
              <a:buSzPts val="1400"/>
              <a:buChar char="-"/>
            </a:pPr>
            <a:r>
              <a:rPr lang="de-CH"/>
              <a:t>a column family for a set of rows is physically stored together </a:t>
            </a:r>
            <a:r>
              <a:rPr b="1" lang="de-CH"/>
              <a:t>row-wise</a:t>
            </a:r>
            <a:endParaRPr b="1"/>
          </a:p>
          <a:p>
            <a:pPr indent="-317500" lvl="0" marL="457200" rtl="0" algn="l">
              <a:spcBef>
                <a:spcPts val="0"/>
              </a:spcBef>
              <a:spcAft>
                <a:spcPts val="0"/>
              </a:spcAft>
              <a:buSzPts val="1400"/>
              <a:buChar char="-"/>
            </a:pPr>
            <a:r>
              <a:rPr lang="de-CH"/>
              <a:t>row keys are mapped to a partition according to a hashing function</a:t>
            </a:r>
            <a:endParaRPr/>
          </a:p>
          <a:p>
            <a:pPr indent="-317500" lvl="0" marL="457200" rtl="0" algn="l">
              <a:spcBef>
                <a:spcPts val="0"/>
              </a:spcBef>
              <a:spcAft>
                <a:spcPts val="0"/>
              </a:spcAft>
              <a:buSzPts val="1400"/>
              <a:buChar char="-"/>
            </a:pPr>
            <a:r>
              <a:rPr lang="de-CH"/>
              <a:t>each partition is stored in a database node.</a:t>
            </a:r>
            <a:endParaRPr/>
          </a:p>
        </p:txBody>
      </p:sp>
      <p:sp>
        <p:nvSpPr>
          <p:cNvPr id="271" name="Google Shape;271;g9143205020_0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143205020_0_2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de-CH"/>
              <a:t>column families must be known in advance, but once known columns can be added or removed on the fly</a:t>
            </a:r>
            <a:endParaRPr/>
          </a:p>
          <a:p>
            <a:pPr indent="-317500" lvl="0" marL="457200" rtl="0" algn="l">
              <a:spcBef>
                <a:spcPts val="0"/>
              </a:spcBef>
              <a:spcAft>
                <a:spcPts val="0"/>
              </a:spcAft>
              <a:buSzPts val="1400"/>
              <a:buChar char="-"/>
            </a:pPr>
            <a:r>
              <a:rPr lang="de-CH"/>
              <a:t>a column family for a set of rows is physically stored together </a:t>
            </a:r>
            <a:r>
              <a:rPr b="1" lang="de-CH"/>
              <a:t>row-wise</a:t>
            </a:r>
            <a:endParaRPr b="1"/>
          </a:p>
          <a:p>
            <a:pPr indent="-317500" lvl="0" marL="457200" rtl="0" algn="l">
              <a:spcBef>
                <a:spcPts val="0"/>
              </a:spcBef>
              <a:spcAft>
                <a:spcPts val="0"/>
              </a:spcAft>
              <a:buSzPts val="1400"/>
              <a:buChar char="-"/>
            </a:pPr>
            <a:r>
              <a:rPr lang="de-CH"/>
              <a:t>row keys are mapped to a partition according to a hashing function</a:t>
            </a:r>
            <a:endParaRPr/>
          </a:p>
          <a:p>
            <a:pPr indent="-317500" lvl="0" marL="457200" rtl="0" algn="l">
              <a:spcBef>
                <a:spcPts val="0"/>
              </a:spcBef>
              <a:spcAft>
                <a:spcPts val="0"/>
              </a:spcAft>
              <a:buSzPts val="1400"/>
              <a:buChar char="-"/>
            </a:pPr>
            <a:r>
              <a:rPr lang="de-CH"/>
              <a:t>each partition is stored in a database node.</a:t>
            </a:r>
            <a:endParaRPr/>
          </a:p>
        </p:txBody>
      </p:sp>
      <p:sp>
        <p:nvSpPr>
          <p:cNvPr id="281" name="Google Shape;281;g9143205020_0_2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c42fa1fd4_0_3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8c42fa1fd4_0_3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c42fa1fd4_0_6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http://www.moah.org/brains/ancient.html#:~:text=Ancient%20forms%20of%20data%20storage,upon%20the%20walls%20of%20caves.</a:t>
            </a:r>
            <a:endParaRPr/>
          </a:p>
        </p:txBody>
      </p:sp>
      <p:sp>
        <p:nvSpPr>
          <p:cNvPr id="344" name="Google Shape;344;g8c42fa1fd4_0_6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c42fa1fd4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http://www.moah.org/brains/ancient.html#:~:text=Ancient%20forms%20of%20data%20storage,upon%20the%20walls%20of%20caves.</a:t>
            </a:r>
            <a:endParaRPr/>
          </a:p>
        </p:txBody>
      </p:sp>
      <p:sp>
        <p:nvSpPr>
          <p:cNvPr id="352" name="Google Shape;352;g8c42fa1fd4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c42fa1fd4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Also interesting - as of 2014 Facebook stores 300 PB of data in Hive, generates 4 PB of data per day</a:t>
            </a:r>
            <a:endParaRPr/>
          </a:p>
          <a:p>
            <a:pPr indent="0" lvl="0" marL="0" rtl="0" algn="l">
              <a:spcBef>
                <a:spcPts val="0"/>
              </a:spcBef>
              <a:spcAft>
                <a:spcPts val="0"/>
              </a:spcAft>
              <a:buNone/>
            </a:pPr>
            <a:r>
              <a:t/>
            </a:r>
            <a:endParaRPr/>
          </a:p>
          <a:p>
            <a:pPr indent="0" lvl="0" marL="0" rtl="0" algn="l">
              <a:spcBef>
                <a:spcPts val="0"/>
              </a:spcBef>
              <a:spcAft>
                <a:spcPts val="0"/>
              </a:spcAft>
              <a:buNone/>
            </a:pPr>
            <a:r>
              <a:rPr lang="de-CH"/>
              <a:t>Sources: </a:t>
            </a:r>
            <a:endParaRPr/>
          </a:p>
          <a:p>
            <a:pPr indent="457200" lvl="0" marL="0" rtl="0" algn="l">
              <a:spcBef>
                <a:spcPts val="0"/>
              </a:spcBef>
              <a:spcAft>
                <a:spcPts val="0"/>
              </a:spcAft>
              <a:buNone/>
            </a:pPr>
            <a:r>
              <a:rPr lang="de-CH" sz="1100" u="sng">
                <a:solidFill>
                  <a:schemeClr val="hlink"/>
                </a:solidFill>
                <a:latin typeface="Arial"/>
                <a:ea typeface="Arial"/>
                <a:cs typeface="Arial"/>
                <a:sym typeface="Arial"/>
                <a:hlinkClick r:id="rId2"/>
              </a:rPr>
              <a:t>http://information-technology.web.cern.ch/sites/information-technology.web.cern.ch/files/CERNDataCentre_KeyInformation_01June2018V1.pdf</a:t>
            </a:r>
            <a:endParaRPr/>
          </a:p>
          <a:p>
            <a:pPr indent="457200" lvl="0" marL="0" rtl="0" algn="l">
              <a:spcBef>
                <a:spcPts val="0"/>
              </a:spcBef>
              <a:spcAft>
                <a:spcPts val="0"/>
              </a:spcAft>
              <a:buNone/>
            </a:pPr>
            <a:r>
              <a:rPr lang="de-CH" sz="1100" u="sng">
                <a:solidFill>
                  <a:schemeClr val="hlink"/>
                </a:solidFill>
                <a:latin typeface="Arial"/>
                <a:ea typeface="Arial"/>
                <a:cs typeface="Arial"/>
                <a:sym typeface="Arial"/>
                <a:hlinkClick r:id="rId3"/>
              </a:rPr>
              <a:t>https://www.sciencealert.com/over-99-percent-of-large-hadron-collider-particle-collision-data-is-lost</a:t>
            </a:r>
            <a:endParaRPr/>
          </a:p>
          <a:p>
            <a:pPr indent="457200" lvl="0" marL="0" rtl="0" algn="l">
              <a:spcBef>
                <a:spcPts val="0"/>
              </a:spcBef>
              <a:spcAft>
                <a:spcPts val="0"/>
              </a:spcAft>
              <a:buNone/>
            </a:pPr>
            <a:r>
              <a:rPr lang="de-CH" sz="1100" u="sng">
                <a:solidFill>
                  <a:schemeClr val="hlink"/>
                </a:solidFill>
                <a:latin typeface="Arial"/>
                <a:ea typeface="Arial"/>
                <a:cs typeface="Arial"/>
                <a:sym typeface="Arial"/>
                <a:hlinkClick r:id="rId4"/>
              </a:rPr>
              <a:t>https://research.fb.com/blog/2014/10/facebook-s-top-open-data-problems/</a:t>
            </a:r>
            <a:endParaRPr/>
          </a:p>
          <a:p>
            <a:pPr indent="457200" lvl="0" marL="0" rtl="0" algn="l">
              <a:spcBef>
                <a:spcPts val="0"/>
              </a:spcBef>
              <a:spcAft>
                <a:spcPts val="0"/>
              </a:spcAft>
              <a:buNone/>
            </a:pPr>
            <a:r>
              <a:t/>
            </a:r>
            <a:endParaRPr/>
          </a:p>
          <a:p>
            <a:pPr indent="457200" lvl="0" marL="0" rtl="0" algn="l">
              <a:spcBef>
                <a:spcPts val="0"/>
              </a:spcBef>
              <a:spcAft>
                <a:spcPts val="0"/>
              </a:spcAft>
              <a:buNone/>
            </a:pPr>
            <a:r>
              <a:t/>
            </a:r>
            <a:endParaRPr/>
          </a:p>
        </p:txBody>
      </p:sp>
      <p:sp>
        <p:nvSpPr>
          <p:cNvPr id="371" name="Google Shape;371;g8c42fa1fd4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d78d8b79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8d78d8b79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c42fa1fd4_0_2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https://en.wikipedia.org/wiki/Binary_prefix#kibi</a:t>
            </a:r>
            <a:endParaRPr/>
          </a:p>
        </p:txBody>
      </p:sp>
      <p:sp>
        <p:nvSpPr>
          <p:cNvPr id="383" name="Google Shape;383;g8c42fa1fd4_0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c42fa1fd4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http://www.moah.org/brains/ancient.html#:~:text=Ancient%20forms%20of%20data%20storage,upon%20the%20walls%20of%20caves.</a:t>
            </a:r>
            <a:endParaRPr/>
          </a:p>
        </p:txBody>
      </p:sp>
      <p:sp>
        <p:nvSpPr>
          <p:cNvPr id="392" name="Google Shape;392;g8c42fa1fd4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c42fa1fd4_0_2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https://engineering.linkedin.com/kafka/kafka-linkedin-current-and-future</a:t>
            </a:r>
            <a:endParaRPr/>
          </a:p>
        </p:txBody>
      </p:sp>
      <p:sp>
        <p:nvSpPr>
          <p:cNvPr id="403" name="Google Shape;403;g8c42fa1fd4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c42fa1fd4_0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https://www2.deloitte.com/us/en/insights/topics/analytics/big-data-buzzword.html</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de-CH" sz="1100">
                <a:latin typeface="Arial"/>
                <a:ea typeface="Arial"/>
                <a:cs typeface="Arial"/>
                <a:sym typeface="Arial"/>
              </a:rPr>
              <a:t>Some excerpts: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de-CH" sz="1100">
                <a:latin typeface="Arial"/>
                <a:ea typeface="Arial"/>
                <a:cs typeface="Arial"/>
                <a:sym typeface="Arial"/>
              </a:rPr>
              <a:t>over 80 percent of the executives surveyed thought that the term was overstated, confusing, or misleading.</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de-CH" sz="1100">
                <a:latin typeface="Arial"/>
                <a:ea typeface="Arial"/>
                <a:cs typeface="Arial"/>
                <a:sym typeface="Arial"/>
              </a:rPr>
              <a:t>We are all by now familiar with the idea that big data involves several different attributes—the tiresome “3Vs” of volume, variety, and velocity come to mind—but what if your data has volume, but not variety? What if it’s fast-moving and changing, but not particularly large? If you have a multifaceted definition, you must face the issue of what you call the thing when you have only some of the facets. Partial big data? Medium data?</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de-CH" sz="1100">
                <a:latin typeface="Arial"/>
                <a:ea typeface="Arial"/>
                <a:cs typeface="Arial"/>
                <a:sym typeface="Arial"/>
              </a:rPr>
              <a:t>Too many people—and vendors in particular—are already using “big data” to mean any use of analytics, or in extreme cases even as a term for reporting and conventional business intelligence. </a:t>
            </a:r>
            <a:endParaRPr sz="1100">
              <a:latin typeface="Arial"/>
              <a:ea typeface="Arial"/>
              <a:cs typeface="Arial"/>
              <a:sym typeface="Arial"/>
            </a:endParaRPr>
          </a:p>
        </p:txBody>
      </p:sp>
      <p:sp>
        <p:nvSpPr>
          <p:cNvPr id="412" name="Google Shape;412;g8c42fa1fd4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c42fa1fd4_0_3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8c42fa1fd4_0_3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c42fa1fd4_0_6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8c42fa1fd4_0_6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c42fa1fd4_0_6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438" name="Google Shape;438;g8c42fa1fd4_0_6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c42fa1fd4_0_7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446" name="Google Shape;446;g8c42fa1fd4_0_7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c42fa1fd4_0_3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8c42fa1fd4_0_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c42fa1fd4_0_7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462" name="Google Shape;462;g8c42fa1fd4_0_7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14320502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g91432050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8dcd4a10d1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473" name="Google Shape;473;g8dcd4a10d1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dcd4a10d1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493" name="Google Shape;493;g8dcd4a10d1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dcd4a10d1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502" name="Google Shape;502;g8dcd4a10d1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dcd4a10d1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511" name="Google Shape;511;g8dcd4a10d1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dcd4a10d1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523" name="Google Shape;523;g8dcd4a10d1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dcd4a10d1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sz="1100">
                <a:latin typeface="Arial"/>
                <a:ea typeface="Arial"/>
                <a:cs typeface="Arial"/>
                <a:sym typeface="Arial"/>
              </a:rPr>
              <a:t>More on enterprise cloud data lakes from the big 3:</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https://www.upsolver.com/blog/cloud-data-lake-vs-on-premises-data-lake</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4" name="Google Shape;534;g8dcd4a10d1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9143205020_0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sz="1100">
                <a:latin typeface="Arial"/>
                <a:ea typeface="Arial"/>
                <a:cs typeface="Arial"/>
                <a:sym typeface="Arial"/>
              </a:rPr>
              <a:t>Source:</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https://aws.amazon.com/lake-formation/?whats-new-cards.sort-by=item.additionalFields.postDateTime&amp;whats-new-cards.sort-order=desc</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de-CH" sz="1100">
                <a:latin typeface="Arial"/>
                <a:ea typeface="Arial"/>
                <a:cs typeface="Arial"/>
                <a:sym typeface="Arial"/>
              </a:rPr>
              <a:t>More on enterprise cloud data lakes from the big 3:</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3"/>
              </a:rPr>
              <a:t>https://www.upsolver.com/blog/cloud-data-lake-vs-on-premises-data-lake</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1" name="Google Shape;541;g9143205020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143205020_0_1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sz="1100">
                <a:latin typeface="Arial"/>
                <a:ea typeface="Arial"/>
                <a:cs typeface="Arial"/>
                <a:sym typeface="Arial"/>
              </a:rPr>
              <a:t>Source:</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https://azure.microsoft.com/en-us/solutions/data-lake/</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de-CH" sz="1100">
                <a:latin typeface="Arial"/>
                <a:ea typeface="Arial"/>
                <a:cs typeface="Arial"/>
                <a:sym typeface="Arial"/>
              </a:rPr>
              <a:t>More on enterprise cloud data lakes from the big 3:</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3"/>
              </a:rPr>
              <a:t>https://www.upsolver.com/blog/cloud-data-lake-vs-on-premises-data-lake</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9" name="Google Shape;549;g9143205020_0_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9143205020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sz="1100">
                <a:latin typeface="Arial"/>
                <a:ea typeface="Arial"/>
                <a:cs typeface="Arial"/>
                <a:sym typeface="Arial"/>
              </a:rPr>
              <a:t>Source:</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2"/>
              </a:rPr>
              <a:t>https://cloud.google.com/solutions/build-a-data-lake-on-gcp</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de-CH" sz="1100">
                <a:latin typeface="Arial"/>
                <a:ea typeface="Arial"/>
                <a:cs typeface="Arial"/>
                <a:sym typeface="Arial"/>
              </a:rPr>
              <a:t>More on enterprise cloud data lakes from the big 3:</a:t>
            </a:r>
            <a:endParaRPr sz="1100">
              <a:latin typeface="Arial"/>
              <a:ea typeface="Arial"/>
              <a:cs typeface="Arial"/>
              <a:sym typeface="Arial"/>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3"/>
              </a:rPr>
              <a:t>https://www.upsolver.com/blog/cloud-data-lake-vs-on-premises-data-lake</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7" name="Google Shape;557;g9143205020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9143205020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9143205020_0_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143205020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9143205020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dd007475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dd007475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a:t>
            </a:r>
            <a:endParaRPr/>
          </a:p>
          <a:p>
            <a:pPr indent="0" lvl="0" marL="0" rtl="0" algn="l">
              <a:spcBef>
                <a:spcPts val="0"/>
              </a:spcBef>
              <a:spcAft>
                <a:spcPts val="0"/>
              </a:spcAft>
              <a:buNone/>
            </a:pPr>
            <a:r>
              <a:rPr lang="de-CH"/>
              <a:t> </a:t>
            </a:r>
            <a:r>
              <a:rPr lang="de-CH" sz="1100" u="sng">
                <a:solidFill>
                  <a:schemeClr val="hlink"/>
                </a:solidFill>
                <a:latin typeface="Arial"/>
                <a:ea typeface="Arial"/>
                <a:cs typeface="Arial"/>
                <a:sym typeface="Arial"/>
                <a:hlinkClick r:id="rId2"/>
              </a:rPr>
              <a:t>https://databricks.com/blog/2020/01/30/what-is-a-data-lakehouse.html</a:t>
            </a:r>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3"/>
              </a:rPr>
              <a:t>https://www.eckerson.com/articles/an-architect-s-view-of-the-data-lakehouse-perplexity-and-perspective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4" name="Google Shape;574;g8dd007475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9143205020_0_2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9143205020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a:t>
            </a:r>
            <a:endParaRPr/>
          </a:p>
          <a:p>
            <a:pPr indent="0" lvl="0" marL="0" rtl="0" algn="l">
              <a:spcBef>
                <a:spcPts val="0"/>
              </a:spcBef>
              <a:spcAft>
                <a:spcPts val="0"/>
              </a:spcAft>
              <a:buNone/>
            </a:pPr>
            <a:r>
              <a:rPr lang="de-CH"/>
              <a:t> </a:t>
            </a:r>
            <a:r>
              <a:rPr lang="de-CH" sz="1100" u="sng">
                <a:solidFill>
                  <a:schemeClr val="hlink"/>
                </a:solidFill>
                <a:latin typeface="Arial"/>
                <a:ea typeface="Arial"/>
                <a:cs typeface="Arial"/>
                <a:sym typeface="Arial"/>
                <a:hlinkClick r:id="rId2"/>
              </a:rPr>
              <a:t>https://databricks.com/blog/2020/01/30/what-is-a-data-lakehouse.html</a:t>
            </a:r>
            <a:endParaRPr/>
          </a:p>
          <a:p>
            <a:pPr indent="0" lvl="0" marL="0" rtl="0" algn="l">
              <a:spcBef>
                <a:spcPts val="0"/>
              </a:spcBef>
              <a:spcAft>
                <a:spcPts val="0"/>
              </a:spcAft>
              <a:buNone/>
            </a:pPr>
            <a:r>
              <a:rPr lang="de-CH" sz="1100" u="sng">
                <a:solidFill>
                  <a:schemeClr val="hlink"/>
                </a:solidFill>
                <a:latin typeface="Arial"/>
                <a:ea typeface="Arial"/>
                <a:cs typeface="Arial"/>
                <a:sym typeface="Arial"/>
                <a:hlinkClick r:id="rId3"/>
              </a:rPr>
              <a:t>https://www.eckerson.com/articles/an-architect-s-view-of-the-data-lakehouse-perplexity-and-perspective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86" name="Google Shape;586;g9143205020_0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11dc4248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911dc4248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g911dc4248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de-CH"/>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911dc4248c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911dc4248c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https://medium.com/airbnb-engineering/data-infrastructure-at-airbnb-8adfb34f169c</a:t>
            </a:r>
            <a:endParaRPr/>
          </a:p>
          <a:p>
            <a:pPr indent="0" lvl="0" marL="0" rtl="0" algn="l">
              <a:spcBef>
                <a:spcPts val="0"/>
              </a:spcBef>
              <a:spcAft>
                <a:spcPts val="0"/>
              </a:spcAft>
              <a:buNone/>
            </a:pPr>
            <a:r>
              <a:t/>
            </a:r>
            <a:endParaRPr/>
          </a:p>
        </p:txBody>
      </p:sp>
      <p:sp>
        <p:nvSpPr>
          <p:cNvPr id="603" name="Google Shape;603;g911dc4248c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911dc4248c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911dc4248c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https://medium.com/airbnb-engineering/data-infrastructure-at-airbnb-8adfb34f169c</a:t>
            </a:r>
            <a:endParaRPr/>
          </a:p>
          <a:p>
            <a:pPr indent="0" lvl="0" marL="0" rtl="0" algn="l">
              <a:spcBef>
                <a:spcPts val="0"/>
              </a:spcBef>
              <a:spcAft>
                <a:spcPts val="0"/>
              </a:spcAft>
              <a:buNone/>
            </a:pPr>
            <a:r>
              <a:t/>
            </a:r>
            <a:endParaRPr/>
          </a:p>
        </p:txBody>
      </p:sp>
      <p:sp>
        <p:nvSpPr>
          <p:cNvPr id="612" name="Google Shape;612;g911dc4248c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a54f59eb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a54f59e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 </a:t>
            </a:r>
            <a:r>
              <a:rPr lang="de-CH" sz="1100" u="sng">
                <a:solidFill>
                  <a:schemeClr val="hlink"/>
                </a:solidFill>
                <a:latin typeface="Arial"/>
                <a:ea typeface="Arial"/>
                <a:cs typeface="Arial"/>
                <a:sym typeface="Arial"/>
                <a:hlinkClick r:id="rId2"/>
              </a:rPr>
              <a:t>https://medium.com/airbnb-engineering/data-infrastructure-at-airbnb-8adfb34f169c</a:t>
            </a:r>
            <a:endParaRPr/>
          </a:p>
          <a:p>
            <a:pPr indent="0" lvl="0" marL="0" rtl="0" algn="l">
              <a:spcBef>
                <a:spcPts val="0"/>
              </a:spcBef>
              <a:spcAft>
                <a:spcPts val="0"/>
              </a:spcAft>
              <a:buNone/>
            </a:pPr>
            <a:r>
              <a:t/>
            </a:r>
            <a:endParaRPr/>
          </a:p>
        </p:txBody>
      </p:sp>
      <p:sp>
        <p:nvSpPr>
          <p:cNvPr id="621" name="Google Shape;621;gba54f59eb6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8c42fa1fd4_0_7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628" name="Google Shape;628;g8c42fa1fd4_0_7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c42fa1fd4_0_7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de-CH"/>
              <a:t>Source: </a:t>
            </a:r>
            <a:r>
              <a:rPr lang="de-CH" sz="1100" u="sng">
                <a:solidFill>
                  <a:schemeClr val="hlink"/>
                </a:solidFill>
                <a:latin typeface="Arial"/>
                <a:ea typeface="Arial"/>
                <a:cs typeface="Arial"/>
                <a:sym typeface="Arial"/>
                <a:hlinkClick r:id="rId2"/>
              </a:rPr>
              <a:t>https://www.slideshare.net/jamserra/data-lake-overview</a:t>
            </a:r>
            <a:endParaRPr/>
          </a:p>
        </p:txBody>
      </p:sp>
      <p:sp>
        <p:nvSpPr>
          <p:cNvPr id="639" name="Google Shape;639;g8c42fa1fd4_0_7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143205020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9143205020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143205020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9143205020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143205020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9143205020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c42fa1fd4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CH"/>
              <a:t>Sources: </a:t>
            </a:r>
            <a:r>
              <a:rPr lang="de-CH" sz="1100" u="sng">
                <a:solidFill>
                  <a:schemeClr val="hlink"/>
                </a:solidFill>
                <a:latin typeface="Arial"/>
                <a:ea typeface="Arial"/>
                <a:cs typeface="Arial"/>
                <a:sym typeface="Arial"/>
                <a:hlinkClick r:id="rId2"/>
              </a:rPr>
              <a:t>http://www.moah.org/brains/ancient.html#:~:text=Ancient%20forms%20of%20data%20storage,upon%20the%20walls%20of%20caves.</a:t>
            </a:r>
            <a:endParaRPr/>
          </a:p>
        </p:txBody>
      </p:sp>
      <p:sp>
        <p:nvSpPr>
          <p:cNvPr id="132" name="Google Shape;132;g8c42fa1fd4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15" name="Shape 15"/>
        <p:cNvGrpSpPr/>
        <p:nvPr/>
      </p:nvGrpSpPr>
      <p:grpSpPr>
        <a:xfrm>
          <a:off x="0" y="0"/>
          <a:ext cx="0" cy="0"/>
          <a:chOff x="0" y="0"/>
          <a:chExt cx="0" cy="0"/>
        </a:xfrm>
      </p:grpSpPr>
      <p:pic>
        <p:nvPicPr>
          <p:cNvPr id="16" name="Google Shape;16;p2" title="PPT Titelfolie efqm 16:9"/>
          <p:cNvPicPr preferRelativeResize="0"/>
          <p:nvPr/>
        </p:nvPicPr>
        <p:blipFill rotWithShape="1">
          <a:blip r:embed="rId2">
            <a:alphaModFix/>
          </a:blip>
          <a:srcRect b="0" l="0" r="0" t="0"/>
          <a:stretch/>
        </p:blipFill>
        <p:spPr>
          <a:xfrm>
            <a:off x="6318000" y="6228000"/>
            <a:ext cx="2494280" cy="330835"/>
          </a:xfrm>
          <a:prstGeom prst="rect">
            <a:avLst/>
          </a:prstGeom>
          <a:noFill/>
          <a:ln>
            <a:noFill/>
          </a:ln>
        </p:spPr>
      </p:pic>
      <p:pic>
        <p:nvPicPr>
          <p:cNvPr id="17" name="Google Shape;17;p2" title="PPT Titelfolie 16:9.DE"/>
          <p:cNvPicPr preferRelativeResize="0"/>
          <p:nvPr/>
        </p:nvPicPr>
        <p:blipFill rotWithShape="1">
          <a:blip r:embed="rId3">
            <a:alphaModFix/>
          </a:blip>
          <a:srcRect b="0" l="0" r="0" t="0"/>
          <a:stretch/>
        </p:blipFill>
        <p:spPr>
          <a:xfrm>
            <a:off x="626400" y="324000"/>
            <a:ext cx="1620000" cy="972000"/>
          </a:xfrm>
          <a:prstGeom prst="rect">
            <a:avLst/>
          </a:prstGeom>
          <a:noFill/>
          <a:ln>
            <a:noFill/>
          </a:ln>
        </p:spPr>
      </p:pic>
      <p:sp>
        <p:nvSpPr>
          <p:cNvPr id="18" name="Google Shape;18;p2"/>
          <p:cNvSpPr txBox="1"/>
          <p:nvPr>
            <p:ph type="ctrTitle"/>
          </p:nvPr>
        </p:nvSpPr>
        <p:spPr>
          <a:xfrm>
            <a:off x="626800" y="2060575"/>
            <a:ext cx="8193600" cy="641400"/>
          </a:xfrm>
          <a:prstGeom prst="rect">
            <a:avLst/>
          </a:prstGeom>
          <a:noFill/>
          <a:ln>
            <a:noFill/>
          </a:ln>
        </p:spPr>
        <p:txBody>
          <a:bodyPr anchorCtr="0" anchor="t" bIns="72000" lIns="72000" spcFirstLastPara="1" rIns="72000" wrap="square" tIns="72000">
            <a:noAutofit/>
          </a:bodyPr>
          <a:lstStyle>
            <a:lvl1pPr lvl="0" algn="l">
              <a:lnSpc>
                <a:spcPct val="147368"/>
              </a:lnSpc>
              <a:spcBef>
                <a:spcPts val="0"/>
              </a:spcBef>
              <a:spcAft>
                <a:spcPts val="0"/>
              </a:spcAft>
              <a:buSzPts val="2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626799" y="5383213"/>
            <a:ext cx="6300900" cy="1020900"/>
          </a:xfrm>
          <a:prstGeom prst="rect">
            <a:avLst/>
          </a:prstGeom>
          <a:noFill/>
          <a:ln>
            <a:noFill/>
          </a:ln>
        </p:spPr>
        <p:txBody>
          <a:bodyPr anchorCtr="0" anchor="t" bIns="72000" lIns="72000" spcFirstLastPara="1" rIns="72000" wrap="square" tIns="72000">
            <a:noAutofit/>
          </a:bodyPr>
          <a:lstStyle>
            <a:lvl1pPr lvl="0" algn="l">
              <a:lnSpc>
                <a:spcPct val="128571"/>
              </a:lnSpc>
              <a:spcBef>
                <a:spcPts val="0"/>
              </a:spcBef>
              <a:spcAft>
                <a:spcPts val="0"/>
              </a:spcAft>
              <a:buClr>
                <a:schemeClr val="dk1"/>
              </a:buClr>
              <a:buSzPts val="1400"/>
              <a:buFont typeface="Verdana"/>
              <a:buNone/>
              <a:defRPr sz="1400"/>
            </a:lvl1pPr>
            <a:lvl2pPr lvl="1" algn="l">
              <a:spcBef>
                <a:spcPts val="0"/>
              </a:spcBef>
              <a:spcAft>
                <a:spcPts val="0"/>
              </a:spcAft>
              <a:buClr>
                <a:schemeClr val="dk1"/>
              </a:buClr>
              <a:buSzPts val="1800"/>
              <a:buChar char="-"/>
              <a:defRPr/>
            </a:lvl2pPr>
            <a:lvl3pPr lvl="2" algn="l">
              <a:spcBef>
                <a:spcPts val="0"/>
              </a:spcBef>
              <a:spcAft>
                <a:spcPts val="0"/>
              </a:spcAft>
              <a:buClr>
                <a:schemeClr val="dk1"/>
              </a:buClr>
              <a:buSzPts val="1800"/>
              <a:buChar char="-"/>
              <a:defRPr/>
            </a:lvl3pPr>
            <a:lvl4pPr lvl="3" algn="l">
              <a:spcBef>
                <a:spcPts val="0"/>
              </a:spcBef>
              <a:spcAft>
                <a:spcPts val="0"/>
              </a:spcAft>
              <a:buClr>
                <a:schemeClr val="dk1"/>
              </a:buClr>
              <a:buSzPts val="1800"/>
              <a:buChar char="-"/>
              <a:defRPr/>
            </a:lvl4pPr>
            <a:lvl5pPr lvl="4" algn="l">
              <a:spcBef>
                <a:spcPts val="0"/>
              </a:spcBef>
              <a:spcAft>
                <a:spcPts val="0"/>
              </a:spcAft>
              <a:buClr>
                <a:schemeClr val="dk1"/>
              </a:buClr>
              <a:buSzPts val="1800"/>
              <a:buChar char="-"/>
              <a:defRPr/>
            </a:lvl5pPr>
            <a:lvl6pPr lvl="5" algn="l">
              <a:spcBef>
                <a:spcPts val="0"/>
              </a:spcBef>
              <a:spcAft>
                <a:spcPts val="0"/>
              </a:spcAft>
              <a:buClr>
                <a:schemeClr val="dk1"/>
              </a:buClr>
              <a:buSzPts val="1800"/>
              <a:buChar char="-"/>
              <a:defRPr/>
            </a:lvl6pPr>
            <a:lvl7pPr lvl="6" algn="l">
              <a:spcBef>
                <a:spcPts val="0"/>
              </a:spcBef>
              <a:spcAft>
                <a:spcPts val="0"/>
              </a:spcAft>
              <a:buClr>
                <a:schemeClr val="dk1"/>
              </a:buClr>
              <a:buSzPts val="1800"/>
              <a:buChar char="-"/>
              <a:defRPr/>
            </a:lvl7pPr>
            <a:lvl8pPr lvl="7" algn="l">
              <a:spcBef>
                <a:spcPts val="0"/>
              </a:spcBef>
              <a:spcAft>
                <a:spcPts val="0"/>
              </a:spcAft>
              <a:buClr>
                <a:schemeClr val="dk1"/>
              </a:buClr>
              <a:buSzPts val="1800"/>
              <a:buChar char="-"/>
              <a:defRPr/>
            </a:lvl8pPr>
            <a:lvl9pPr lvl="8" algn="l">
              <a:spcBef>
                <a:spcPts val="0"/>
              </a:spcBef>
              <a:spcAft>
                <a:spcPts val="0"/>
              </a:spcAft>
              <a:buClr>
                <a:schemeClr val="dk1"/>
              </a:buClr>
              <a:buSzPts val="1800"/>
              <a:buChar char="-"/>
              <a:defRPr/>
            </a:lvl9pPr>
          </a:lstStyle>
          <a:p/>
        </p:txBody>
      </p:sp>
      <p:sp>
        <p:nvSpPr>
          <p:cNvPr id="20" name="Google Shape;20;p2" title="Name"/>
          <p:cNvSpPr txBox="1"/>
          <p:nvPr/>
        </p:nvSpPr>
        <p:spPr>
          <a:xfrm>
            <a:off x="626799" y="3977550"/>
            <a:ext cx="17085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de-CH" sz="1050" u="none" cap="none" strike="noStrike">
                <a:solidFill>
                  <a:schemeClr val="dk1"/>
                </a:solidFill>
                <a:latin typeface="Verdana"/>
                <a:ea typeface="Verdana"/>
                <a:cs typeface="Verdana"/>
                <a:sym typeface="Verdana"/>
              </a:rPr>
              <a:t>Dr. Christian Dollfus </a:t>
            </a:r>
            <a:endParaRPr b="1" sz="1050">
              <a:solidFill>
                <a:schemeClr val="dk1"/>
              </a:solidFill>
              <a:latin typeface="Verdana"/>
              <a:ea typeface="Verdana"/>
              <a:cs typeface="Verdana"/>
              <a:sym typeface="Verdana"/>
            </a:endParaRPr>
          </a:p>
        </p:txBody>
      </p:sp>
      <p:sp>
        <p:nvSpPr>
          <p:cNvPr id="21" name="Google Shape;21;p2" title="Function.DE"/>
          <p:cNvSpPr txBox="1"/>
          <p:nvPr/>
        </p:nvSpPr>
        <p:spPr>
          <a:xfrm>
            <a:off x="626799" y="4115275"/>
            <a:ext cx="1708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Dozent </a:t>
            </a:r>
            <a:endParaRPr sz="1400">
              <a:solidFill>
                <a:schemeClr val="dk1"/>
              </a:solidFill>
              <a:latin typeface="Verdana"/>
              <a:ea typeface="Verdana"/>
              <a:cs typeface="Verdana"/>
              <a:sym typeface="Verdana"/>
            </a:endParaRPr>
          </a:p>
        </p:txBody>
      </p:sp>
      <p:grpSp>
        <p:nvGrpSpPr>
          <p:cNvPr id="22" name="Google Shape;22;p2"/>
          <p:cNvGrpSpPr/>
          <p:nvPr/>
        </p:nvGrpSpPr>
        <p:grpSpPr>
          <a:xfrm>
            <a:off x="626799" y="4498975"/>
            <a:ext cx="3801075" cy="253800"/>
            <a:chOff x="626799" y="4498975"/>
            <a:chExt cx="3801075" cy="253800"/>
          </a:xfrm>
        </p:grpSpPr>
        <p:sp>
          <p:nvSpPr>
            <p:cNvPr id="23" name="Google Shape;23;p2"/>
            <p:cNvSpPr txBox="1"/>
            <p:nvPr/>
          </p:nvSpPr>
          <p:spPr>
            <a:xfrm>
              <a:off x="626799" y="4498975"/>
              <a:ext cx="707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de-CH" sz="1050" u="none" cap="none" strike="noStrike">
                  <a:solidFill>
                    <a:schemeClr val="dk1"/>
                  </a:solidFill>
                  <a:latin typeface="Verdana"/>
                  <a:ea typeface="Verdana"/>
                  <a:cs typeface="Verdana"/>
                  <a:sym typeface="Verdana"/>
                </a:rPr>
                <a:t>T direkt</a:t>
              </a:r>
              <a:endParaRPr/>
            </a:p>
          </p:txBody>
        </p:sp>
        <p:sp>
          <p:nvSpPr>
            <p:cNvPr id="24" name="Google Shape;24;p2" title="Direct Phone"/>
            <p:cNvSpPr txBox="1"/>
            <p:nvPr/>
          </p:nvSpPr>
          <p:spPr>
            <a:xfrm>
              <a:off x="1450974" y="4498975"/>
              <a:ext cx="29769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+41 41 228 22 54 </a:t>
              </a:r>
              <a:endParaRPr sz="1050">
                <a:solidFill>
                  <a:schemeClr val="dk1"/>
                </a:solidFill>
                <a:latin typeface="Verdana"/>
                <a:ea typeface="Verdana"/>
                <a:cs typeface="Verdana"/>
                <a:sym typeface="Verdana"/>
              </a:endParaRPr>
            </a:p>
          </p:txBody>
        </p:sp>
      </p:grpSp>
      <p:sp>
        <p:nvSpPr>
          <p:cNvPr id="25" name="Google Shape;25;p2" title="Email"/>
          <p:cNvSpPr txBox="1"/>
          <p:nvPr/>
        </p:nvSpPr>
        <p:spPr>
          <a:xfrm>
            <a:off x="626799" y="4680236"/>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christian.dollfus@hslu.ch </a:t>
            </a:r>
            <a:endParaRPr sz="1050">
              <a:solidFill>
                <a:schemeClr val="dk1"/>
              </a:solidFill>
              <a:latin typeface="Verdana"/>
              <a:ea typeface="Verdana"/>
              <a:cs typeface="Verdana"/>
              <a:sym typeface="Verdana"/>
            </a:endParaRPr>
          </a:p>
        </p:txBody>
      </p:sp>
      <p:sp>
        <p:nvSpPr>
          <p:cNvPr id="26" name="Google Shape;26;p2" title="Ort.DE"/>
          <p:cNvSpPr txBox="1"/>
          <p:nvPr/>
        </p:nvSpPr>
        <p:spPr>
          <a:xfrm>
            <a:off x="626799" y="5048449"/>
            <a:ext cx="47373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Luzern </a:t>
            </a:r>
            <a:endParaRPr sz="1400">
              <a:solidFill>
                <a:schemeClr val="dk1"/>
              </a:solidFill>
              <a:latin typeface="Verdana"/>
              <a:ea typeface="Verdana"/>
              <a:cs typeface="Verdana"/>
              <a:sym typeface="Verdana"/>
            </a:endParaRPr>
          </a:p>
        </p:txBody>
      </p:sp>
      <p:sp>
        <p:nvSpPr>
          <p:cNvPr id="27" name="Google Shape;27;p2"/>
          <p:cNvSpPr txBox="1"/>
          <p:nvPr>
            <p:ph idx="10" type="dt"/>
          </p:nvPr>
        </p:nvSpPr>
        <p:spPr>
          <a:xfrm>
            <a:off x="1425575" y="5025090"/>
            <a:ext cx="3002400" cy="287400"/>
          </a:xfrm>
          <a:prstGeom prst="rect">
            <a:avLst/>
          </a:prstGeom>
          <a:noFill/>
          <a:ln>
            <a:noFill/>
          </a:ln>
        </p:spPr>
        <p:txBody>
          <a:bodyPr anchorCtr="0" anchor="t" bIns="72000" lIns="72000" spcFirstLastPara="1" rIns="72000" wrap="square" tIns="72000">
            <a:noAutofit/>
          </a:bodyPr>
          <a:lstStyle>
            <a:lvl1pPr lvl="0" marR="0" rtl="0" algn="l">
              <a:spcBef>
                <a:spcPts val="0"/>
              </a:spcBef>
              <a:spcAft>
                <a:spcPts val="0"/>
              </a:spcAft>
              <a:buSzPts val="1400"/>
              <a:buNone/>
              <a:defRPr sz="1050">
                <a:solidFill>
                  <a:schemeClr val="dk1"/>
                </a:solidFill>
                <a:latin typeface="Verdana"/>
                <a:ea typeface="Verdana"/>
                <a:cs typeface="Verdana"/>
                <a:sym typeface="Verdana"/>
              </a:defRPr>
            </a:lvl1pPr>
            <a:lvl2pPr lvl="1"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900" u="none" cap="none" strike="noStrike">
                <a:solidFill>
                  <a:schemeClr val="dk1"/>
                </a:solidFill>
                <a:latin typeface="Verdana"/>
                <a:ea typeface="Verdana"/>
                <a:cs typeface="Verdana"/>
                <a:sym typeface="Verdana"/>
              </a:defRPr>
            </a:lvl9pPr>
          </a:lstStyle>
          <a:p/>
        </p:txBody>
      </p:sp>
      <p:sp>
        <p:nvSpPr>
          <p:cNvPr id="28" name="Google Shape;28;p2" title="2. Kontaktperson.Name"/>
          <p:cNvSpPr txBox="1"/>
          <p:nvPr/>
        </p:nvSpPr>
        <p:spPr>
          <a:xfrm>
            <a:off x="5012684" y="3982655"/>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de-CH" sz="1050">
                <a:solidFill>
                  <a:schemeClr val="dk1"/>
                </a:solidFill>
                <a:latin typeface="Verdana"/>
                <a:ea typeface="Verdana"/>
                <a:cs typeface="Verdana"/>
                <a:sym typeface="Verdana"/>
              </a:rPr>
              <a:t> </a:t>
            </a:r>
            <a:endParaRPr b="1" sz="1050">
              <a:solidFill>
                <a:schemeClr val="dk1"/>
              </a:solidFill>
              <a:latin typeface="Verdana"/>
              <a:ea typeface="Verdana"/>
              <a:cs typeface="Verdana"/>
              <a:sym typeface="Verdana"/>
            </a:endParaRPr>
          </a:p>
        </p:txBody>
      </p:sp>
      <p:sp>
        <p:nvSpPr>
          <p:cNvPr id="29" name="Google Shape;29;p2" title="2. Kontaktperson.Function.DE"/>
          <p:cNvSpPr txBox="1"/>
          <p:nvPr/>
        </p:nvSpPr>
        <p:spPr>
          <a:xfrm>
            <a:off x="5004521" y="4174557"/>
            <a:ext cx="38013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 </a:t>
            </a:r>
            <a:endParaRPr sz="1050">
              <a:solidFill>
                <a:schemeClr val="dk1"/>
              </a:solidFill>
              <a:latin typeface="Verdana"/>
              <a:ea typeface="Verdana"/>
              <a:cs typeface="Verdana"/>
              <a:sym typeface="Verdana"/>
            </a:endParaRPr>
          </a:p>
        </p:txBody>
      </p:sp>
      <p:sp>
        <p:nvSpPr>
          <p:cNvPr id="30" name="Google Shape;30;p2" title="2. Kontaktperson.Email"/>
          <p:cNvSpPr txBox="1"/>
          <p:nvPr/>
        </p:nvSpPr>
        <p:spPr>
          <a:xfrm>
            <a:off x="5012684" y="4679088"/>
            <a:ext cx="38079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 </a:t>
            </a:r>
            <a:endParaRPr sz="1050">
              <a:solidFill>
                <a:schemeClr val="dk1"/>
              </a:solidFill>
              <a:latin typeface="Verdana"/>
              <a:ea typeface="Verdana"/>
              <a:cs typeface="Verdana"/>
              <a:sym typeface="Verdana"/>
            </a:endParaRPr>
          </a:p>
        </p:txBody>
      </p:sp>
      <p:sp>
        <p:nvSpPr>
          <p:cNvPr id="31" name="Google Shape;31;p2" title="Name"/>
          <p:cNvSpPr txBox="1"/>
          <p:nvPr/>
        </p:nvSpPr>
        <p:spPr>
          <a:xfrm>
            <a:off x="5012675" y="3980250"/>
            <a:ext cx="1979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de-CH" sz="1050" u="none" cap="none" strike="noStrike">
                <a:solidFill>
                  <a:schemeClr val="dk1"/>
                </a:solidFill>
                <a:latin typeface="Verdana"/>
                <a:ea typeface="Verdana"/>
                <a:cs typeface="Verdana"/>
                <a:sym typeface="Verdana"/>
              </a:rPr>
              <a:t>Dr.</a:t>
            </a:r>
            <a:r>
              <a:rPr b="1" lang="de-CH" sz="1050">
                <a:solidFill>
                  <a:schemeClr val="dk1"/>
                </a:solidFill>
                <a:latin typeface="Verdana"/>
                <a:ea typeface="Verdana"/>
                <a:cs typeface="Verdana"/>
                <a:sym typeface="Verdana"/>
              </a:rPr>
              <a:t> Pavlin Mavrodiev</a:t>
            </a:r>
            <a:endParaRPr b="1" sz="1050">
              <a:solidFill>
                <a:schemeClr val="dk1"/>
              </a:solidFill>
              <a:latin typeface="Verdana"/>
              <a:ea typeface="Verdana"/>
              <a:cs typeface="Verdana"/>
              <a:sym typeface="Verdana"/>
            </a:endParaRPr>
          </a:p>
        </p:txBody>
      </p:sp>
      <p:sp>
        <p:nvSpPr>
          <p:cNvPr id="32" name="Google Shape;32;p2" title="Function.DE"/>
          <p:cNvSpPr txBox="1"/>
          <p:nvPr/>
        </p:nvSpPr>
        <p:spPr>
          <a:xfrm>
            <a:off x="5012674" y="4117975"/>
            <a:ext cx="1708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Dozent </a:t>
            </a:r>
            <a:endParaRPr sz="1400">
              <a:solidFill>
                <a:schemeClr val="dk1"/>
              </a:solidFill>
              <a:latin typeface="Verdana"/>
              <a:ea typeface="Verdana"/>
              <a:cs typeface="Verdana"/>
              <a:sym typeface="Verdana"/>
            </a:endParaRPr>
          </a:p>
        </p:txBody>
      </p:sp>
      <p:sp>
        <p:nvSpPr>
          <p:cNvPr id="33" name="Google Shape;33;p2" title="Email"/>
          <p:cNvSpPr txBox="1"/>
          <p:nvPr/>
        </p:nvSpPr>
        <p:spPr>
          <a:xfrm>
            <a:off x="4990474" y="4679150"/>
            <a:ext cx="24942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pavlin.mavrodiev@alumni.ethz.ch</a:t>
            </a:r>
            <a:endParaRPr sz="1050">
              <a:solidFill>
                <a:schemeClr val="dk1"/>
              </a:solidFill>
              <a:latin typeface="Verdana"/>
              <a:ea typeface="Verdana"/>
              <a:cs typeface="Verdana"/>
              <a:sym typeface="Verdana"/>
            </a:endParaRPr>
          </a:p>
        </p:txBody>
      </p:sp>
      <p:sp>
        <p:nvSpPr>
          <p:cNvPr id="34" name="Google Shape;34;p2"/>
          <p:cNvSpPr txBox="1"/>
          <p:nvPr/>
        </p:nvSpPr>
        <p:spPr>
          <a:xfrm>
            <a:off x="4969612" y="4499025"/>
            <a:ext cx="7071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de-CH" sz="1050" u="none" cap="none" strike="noStrike">
                <a:solidFill>
                  <a:schemeClr val="dk1"/>
                </a:solidFill>
                <a:latin typeface="Verdana"/>
                <a:ea typeface="Verdana"/>
                <a:cs typeface="Verdana"/>
                <a:sym typeface="Verdana"/>
              </a:rPr>
              <a:t>T direkt</a:t>
            </a:r>
            <a:endParaRPr/>
          </a:p>
        </p:txBody>
      </p:sp>
      <p:sp>
        <p:nvSpPr>
          <p:cNvPr id="35" name="Google Shape;35;p2" title="Direct Phone"/>
          <p:cNvSpPr txBox="1"/>
          <p:nvPr/>
        </p:nvSpPr>
        <p:spPr>
          <a:xfrm>
            <a:off x="5828806" y="4499025"/>
            <a:ext cx="14832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de-CH" sz="1050">
                <a:solidFill>
                  <a:schemeClr val="dk1"/>
                </a:solidFill>
                <a:latin typeface="Verdana"/>
                <a:ea typeface="Verdana"/>
                <a:cs typeface="Verdana"/>
                <a:sym typeface="Verdana"/>
              </a:rPr>
              <a:t>+41 76 733 61 66 </a:t>
            </a:r>
            <a:endParaRPr sz="1050">
              <a:solidFill>
                <a:schemeClr val="dk1"/>
              </a:solidFill>
              <a:latin typeface="Verdana"/>
              <a:ea typeface="Verdana"/>
              <a:cs typeface="Verdana"/>
              <a:sym typeface="Verdana"/>
            </a:endParaRPr>
          </a:p>
        </p:txBody>
      </p:sp>
      <p:sp>
        <p:nvSpPr>
          <p:cNvPr id="36" name="Google Shape;36;p2"/>
          <p:cNvSpPr txBox="1"/>
          <p:nvPr>
            <p:ph idx="12" type="sldNum"/>
          </p:nvPr>
        </p:nvSpPr>
        <p:spPr>
          <a:xfrm>
            <a:off x="8556784" y="6333134"/>
            <a:ext cx="548700" cy="525000"/>
          </a:xfrm>
          <a:prstGeom prst="rect">
            <a:avLst/>
          </a:prstGeom>
        </p:spPr>
        <p:txBody>
          <a:bodyPr anchorCtr="0" anchor="t" bIns="72000" lIns="72000" spcFirstLastPara="1" rIns="72000" wrap="square" tIns="7200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extLst>
    <p:ext uri="{DCECCB84-F9BA-43D5-87BE-67443E8EF086}">
      <p15:sldGuideLst>
        <p15:guide id="1" orient="horz" pos="3322">
          <p15:clr>
            <a:srgbClr val="FBAE40"/>
          </p15:clr>
        </p15:guide>
        <p15:guide id="2" pos="33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37" name="Shape 37"/>
        <p:cNvGrpSpPr/>
        <p:nvPr/>
      </p:nvGrpSpPr>
      <p:grpSpPr>
        <a:xfrm>
          <a:off x="0" y="0"/>
          <a:ext cx="0" cy="0"/>
          <a:chOff x="0" y="0"/>
          <a:chExt cx="0" cy="0"/>
        </a:xfrm>
      </p:grpSpPr>
      <p:sp>
        <p:nvSpPr>
          <p:cNvPr id="38" name="Google Shape;38;p3"/>
          <p:cNvSpPr txBox="1"/>
          <p:nvPr>
            <p:ph type="title"/>
          </p:nvPr>
        </p:nvSpPr>
        <p:spPr>
          <a:xfrm>
            <a:off x="647700" y="692150"/>
            <a:ext cx="8169300" cy="4884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 type="body"/>
          </p:nvPr>
        </p:nvSpPr>
        <p:spPr>
          <a:xfrm>
            <a:off x="647700" y="1341438"/>
            <a:ext cx="8169300" cy="4084500"/>
          </a:xfrm>
          <a:prstGeom prst="rect">
            <a:avLst/>
          </a:prstGeom>
          <a:noFill/>
          <a:ln>
            <a:noFill/>
          </a:ln>
        </p:spPr>
        <p:txBody>
          <a:bodyPr anchorCtr="0" anchor="t" bIns="72000" lIns="72000" spcFirstLastPara="1" rIns="72000" wrap="square" tIns="72000">
            <a:noAutofit/>
          </a:bodyPr>
          <a:lstStyle>
            <a:lvl1pPr indent="-342900" lvl="0" marL="457200" algn="l">
              <a:spcBef>
                <a:spcPts val="0"/>
              </a:spcBef>
              <a:spcAft>
                <a:spcPts val="0"/>
              </a:spcAft>
              <a:buClr>
                <a:schemeClr val="dk1"/>
              </a:buClr>
              <a:buSzPts val="1800"/>
              <a:buChar char="-"/>
              <a:defRPr/>
            </a:lvl1pPr>
            <a:lvl2pPr indent="-330200" lvl="1" marL="914400" algn="l">
              <a:spcBef>
                <a:spcPts val="0"/>
              </a:spcBef>
              <a:spcAft>
                <a:spcPts val="0"/>
              </a:spcAft>
              <a:buClr>
                <a:schemeClr val="dk1"/>
              </a:buClr>
              <a:buSzPts val="1600"/>
              <a:buChar char="-"/>
              <a:defRPr sz="1400"/>
            </a:lvl2pPr>
            <a:lvl3pPr indent="-323850" lvl="2" marL="1371600" algn="l">
              <a:spcBef>
                <a:spcPts val="0"/>
              </a:spcBef>
              <a:spcAft>
                <a:spcPts val="0"/>
              </a:spcAft>
              <a:buClr>
                <a:schemeClr val="dk1"/>
              </a:buClr>
              <a:buSzPts val="1500"/>
              <a:buChar char="﹘"/>
              <a:defRPr sz="1300"/>
            </a:lvl3pPr>
            <a:lvl4pPr indent="-342900" lvl="3" marL="1828800" algn="l">
              <a:spcBef>
                <a:spcPts val="0"/>
              </a:spcBef>
              <a:spcAft>
                <a:spcPts val="0"/>
              </a:spcAft>
              <a:buClr>
                <a:schemeClr val="dk1"/>
              </a:buClr>
              <a:buSzPts val="1800"/>
              <a:buChar char="-"/>
              <a:defRPr/>
            </a:lvl4pPr>
            <a:lvl5pPr indent="-342900" lvl="4" marL="2286000" algn="l">
              <a:spcBef>
                <a:spcPts val="0"/>
              </a:spcBef>
              <a:spcAft>
                <a:spcPts val="0"/>
              </a:spcAft>
              <a:buClr>
                <a:schemeClr val="dk1"/>
              </a:buClr>
              <a:buSzPts val="1800"/>
              <a:buChar char="-"/>
              <a:defRPr/>
            </a:lvl5pPr>
            <a:lvl6pPr indent="-342900" lvl="5" marL="2743200" algn="l">
              <a:spcBef>
                <a:spcPts val="0"/>
              </a:spcBef>
              <a:spcAft>
                <a:spcPts val="0"/>
              </a:spcAft>
              <a:buClr>
                <a:schemeClr val="dk1"/>
              </a:buClr>
              <a:buSzPts val="1800"/>
              <a:buChar char="-"/>
              <a:defRPr/>
            </a:lvl6pPr>
            <a:lvl7pPr indent="-342900" lvl="6" marL="3200400" algn="l">
              <a:spcBef>
                <a:spcPts val="0"/>
              </a:spcBef>
              <a:spcAft>
                <a:spcPts val="0"/>
              </a:spcAft>
              <a:buClr>
                <a:schemeClr val="dk1"/>
              </a:buClr>
              <a:buSzPts val="1800"/>
              <a:buChar char="-"/>
              <a:defRPr/>
            </a:lvl7pPr>
            <a:lvl8pPr indent="-342900" lvl="7" marL="3657600" algn="l">
              <a:spcBef>
                <a:spcPts val="0"/>
              </a:spcBef>
              <a:spcAft>
                <a:spcPts val="0"/>
              </a:spcAft>
              <a:buClr>
                <a:schemeClr val="dk1"/>
              </a:buClr>
              <a:buSzPts val="1800"/>
              <a:buChar char="-"/>
              <a:defRPr/>
            </a:lvl8pPr>
            <a:lvl9pPr indent="-342900" lvl="8" marL="4114800" algn="l">
              <a:spcBef>
                <a:spcPts val="0"/>
              </a:spcBef>
              <a:spcAft>
                <a:spcPts val="0"/>
              </a:spcAft>
              <a:buClr>
                <a:schemeClr val="dk1"/>
              </a:buClr>
              <a:buSzPts val="1800"/>
              <a:buChar char="-"/>
              <a:defRPr/>
            </a:lvl9pPr>
          </a:lstStyle>
          <a:p/>
        </p:txBody>
      </p:sp>
      <p:sp>
        <p:nvSpPr>
          <p:cNvPr id="40" name="Google Shape;40;p3"/>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1">
  <p:cSld name="OBJECT_1">
    <p:spTree>
      <p:nvGrpSpPr>
        <p:cNvPr id="41" name="Shape 41"/>
        <p:cNvGrpSpPr/>
        <p:nvPr/>
      </p:nvGrpSpPr>
      <p:grpSpPr>
        <a:xfrm>
          <a:off x="0" y="0"/>
          <a:ext cx="0" cy="0"/>
          <a:chOff x="0" y="0"/>
          <a:chExt cx="0" cy="0"/>
        </a:xfrm>
      </p:grpSpPr>
      <p:sp>
        <p:nvSpPr>
          <p:cNvPr id="42" name="Google Shape;42;p4"/>
          <p:cNvSpPr txBox="1"/>
          <p:nvPr>
            <p:ph type="title"/>
          </p:nvPr>
        </p:nvSpPr>
        <p:spPr>
          <a:xfrm>
            <a:off x="647700" y="692150"/>
            <a:ext cx="8169300" cy="488400"/>
          </a:xfrm>
          <a:prstGeom prst="rect">
            <a:avLst/>
          </a:prstGeom>
          <a:noFill/>
          <a:ln>
            <a:noFill/>
          </a:ln>
        </p:spPr>
        <p:txBody>
          <a:bodyPr anchorCtr="0" anchor="t" bIns="72000" lIns="72000" spcFirstLastPara="1" rIns="72000" wrap="square" tIns="72000">
            <a:noAutofit/>
          </a:bodyPr>
          <a:lstStyle>
            <a:lvl1pPr lvl="0" rtl="0" algn="l">
              <a:spcBef>
                <a:spcPts val="0"/>
              </a:spcBef>
              <a:spcAft>
                <a:spcPts val="0"/>
              </a:spcAft>
              <a:buSzPts val="1600"/>
              <a:buNone/>
              <a:defRPr sz="1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4"/>
          <p:cNvSpPr txBox="1"/>
          <p:nvPr>
            <p:ph idx="1" type="body"/>
          </p:nvPr>
        </p:nvSpPr>
        <p:spPr>
          <a:xfrm>
            <a:off x="647700" y="1341438"/>
            <a:ext cx="8169300" cy="4084500"/>
          </a:xfrm>
          <a:prstGeom prst="rect">
            <a:avLst/>
          </a:prstGeom>
          <a:noFill/>
          <a:ln>
            <a:noFill/>
          </a:ln>
        </p:spPr>
        <p:txBody>
          <a:bodyPr anchorCtr="0" anchor="t" bIns="72000" lIns="72000" spcFirstLastPara="1" rIns="72000" wrap="square" tIns="72000">
            <a:noAutofit/>
          </a:bodyPr>
          <a:lstStyle>
            <a:lvl1pPr indent="-342900" lvl="0" marL="457200" rtl="0" algn="l">
              <a:spcBef>
                <a:spcPts val="0"/>
              </a:spcBef>
              <a:spcAft>
                <a:spcPts val="0"/>
              </a:spcAft>
              <a:buClr>
                <a:schemeClr val="dk1"/>
              </a:buClr>
              <a:buSzPts val="1800"/>
              <a:buChar char="●"/>
              <a:defRPr/>
            </a:lvl1pPr>
            <a:lvl2pPr indent="-330200" lvl="1" marL="914400" rtl="0" algn="l">
              <a:spcBef>
                <a:spcPts val="0"/>
              </a:spcBef>
              <a:spcAft>
                <a:spcPts val="0"/>
              </a:spcAft>
              <a:buClr>
                <a:schemeClr val="dk1"/>
              </a:buClr>
              <a:buSzPts val="1600"/>
              <a:buChar char="○"/>
              <a:defRPr sz="1400"/>
            </a:lvl2pPr>
            <a:lvl3pPr indent="-330200" lvl="2" marL="1371600" rtl="0" algn="l">
              <a:spcBef>
                <a:spcPts val="0"/>
              </a:spcBef>
              <a:spcAft>
                <a:spcPts val="0"/>
              </a:spcAft>
              <a:buClr>
                <a:schemeClr val="dk1"/>
              </a:buClr>
              <a:buSzPts val="1600"/>
              <a:buChar char="﹘"/>
              <a:defRPr sz="1400"/>
            </a:lvl3pPr>
            <a:lvl4pPr indent="-323850" lvl="3" marL="1828800" rtl="0" algn="l">
              <a:spcBef>
                <a:spcPts val="0"/>
              </a:spcBef>
              <a:spcAft>
                <a:spcPts val="0"/>
              </a:spcAft>
              <a:buClr>
                <a:schemeClr val="dk1"/>
              </a:buClr>
              <a:buSzPts val="1500"/>
              <a:buChar char="●"/>
              <a:defRPr sz="1300"/>
            </a:lvl4pPr>
            <a:lvl5pPr indent="-342900" lvl="4" marL="2286000" rtl="0" algn="l">
              <a:spcBef>
                <a:spcPts val="0"/>
              </a:spcBef>
              <a:spcAft>
                <a:spcPts val="0"/>
              </a:spcAft>
              <a:buClr>
                <a:schemeClr val="dk1"/>
              </a:buClr>
              <a:buSzPts val="1800"/>
              <a:buChar char="○"/>
              <a:defRPr/>
            </a:lvl5pPr>
            <a:lvl6pPr indent="-342900" lvl="5" marL="2743200" rtl="0" algn="l">
              <a:spcBef>
                <a:spcPts val="0"/>
              </a:spcBef>
              <a:spcAft>
                <a:spcPts val="0"/>
              </a:spcAft>
              <a:buClr>
                <a:schemeClr val="dk1"/>
              </a:buClr>
              <a:buSzPts val="1800"/>
              <a:buChar char="■"/>
              <a:defRPr/>
            </a:lvl6pPr>
            <a:lvl7pPr indent="-342900" lvl="6" marL="3200400" rtl="0" algn="l">
              <a:spcBef>
                <a:spcPts val="0"/>
              </a:spcBef>
              <a:spcAft>
                <a:spcPts val="0"/>
              </a:spcAft>
              <a:buClr>
                <a:schemeClr val="dk1"/>
              </a:buClr>
              <a:buSzPts val="1800"/>
              <a:buChar char="●"/>
              <a:defRPr/>
            </a:lvl7pPr>
            <a:lvl8pPr indent="-342900" lvl="7" marL="3657600" rtl="0" algn="l">
              <a:spcBef>
                <a:spcPts val="0"/>
              </a:spcBef>
              <a:spcAft>
                <a:spcPts val="0"/>
              </a:spcAft>
              <a:buClr>
                <a:schemeClr val="dk1"/>
              </a:buClr>
              <a:buSzPts val="1800"/>
              <a:buChar char="○"/>
              <a:defRPr/>
            </a:lvl8pPr>
            <a:lvl9pPr indent="-342900" lvl="8" marL="4114800" rtl="0" algn="l">
              <a:spcBef>
                <a:spcPts val="0"/>
              </a:spcBef>
              <a:spcAft>
                <a:spcPts val="0"/>
              </a:spcAft>
              <a:buClr>
                <a:schemeClr val="dk1"/>
              </a:buClr>
              <a:buSzPts val="1800"/>
              <a:buChar char="■"/>
              <a:defRPr/>
            </a:lvl9pPr>
          </a:lstStyle>
          <a:p/>
        </p:txBody>
      </p:sp>
      <p:sp>
        <p:nvSpPr>
          <p:cNvPr id="44" name="Google Shape;44;p4"/>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rtl="0" algn="l">
              <a:spcBef>
                <a:spcPts val="0"/>
              </a:spcBef>
              <a:spcAft>
                <a:spcPts val="0"/>
              </a:spcAft>
              <a:buNone/>
              <a:defRPr sz="700">
                <a:solidFill>
                  <a:schemeClr val="dk1"/>
                </a:solidFill>
                <a:latin typeface="Verdana"/>
                <a:ea typeface="Verdana"/>
                <a:cs typeface="Verdana"/>
                <a:sym typeface="Verdana"/>
              </a:defRPr>
            </a:lvl1pPr>
            <a:lvl2pPr indent="0" lvl="1" marL="0" marR="0" rtl="0" algn="l">
              <a:spcBef>
                <a:spcPts val="0"/>
              </a:spcBef>
              <a:spcAft>
                <a:spcPts val="0"/>
              </a:spcAft>
              <a:buNone/>
              <a:defRPr sz="700">
                <a:solidFill>
                  <a:schemeClr val="dk1"/>
                </a:solidFill>
                <a:latin typeface="Verdana"/>
                <a:ea typeface="Verdana"/>
                <a:cs typeface="Verdana"/>
                <a:sym typeface="Verdana"/>
              </a:defRPr>
            </a:lvl2pPr>
            <a:lvl3pPr indent="0" lvl="2" marL="0" marR="0" rtl="0" algn="l">
              <a:spcBef>
                <a:spcPts val="0"/>
              </a:spcBef>
              <a:spcAft>
                <a:spcPts val="0"/>
              </a:spcAft>
              <a:buNone/>
              <a:defRPr sz="700">
                <a:solidFill>
                  <a:schemeClr val="dk1"/>
                </a:solidFill>
                <a:latin typeface="Verdana"/>
                <a:ea typeface="Verdana"/>
                <a:cs typeface="Verdana"/>
                <a:sym typeface="Verdana"/>
              </a:defRPr>
            </a:lvl3pPr>
            <a:lvl4pPr indent="0" lvl="3" marL="0" marR="0" rtl="0" algn="l">
              <a:spcBef>
                <a:spcPts val="0"/>
              </a:spcBef>
              <a:spcAft>
                <a:spcPts val="0"/>
              </a:spcAft>
              <a:buNone/>
              <a:defRPr sz="700">
                <a:solidFill>
                  <a:schemeClr val="dk1"/>
                </a:solidFill>
                <a:latin typeface="Verdana"/>
                <a:ea typeface="Verdana"/>
                <a:cs typeface="Verdana"/>
                <a:sym typeface="Verdana"/>
              </a:defRPr>
            </a:lvl4pPr>
            <a:lvl5pPr indent="0" lvl="4" marL="0" marR="0" rtl="0" algn="l">
              <a:spcBef>
                <a:spcPts val="0"/>
              </a:spcBef>
              <a:spcAft>
                <a:spcPts val="0"/>
              </a:spcAft>
              <a:buNone/>
              <a:defRPr sz="700">
                <a:solidFill>
                  <a:schemeClr val="dk1"/>
                </a:solidFill>
                <a:latin typeface="Verdana"/>
                <a:ea typeface="Verdana"/>
                <a:cs typeface="Verdana"/>
                <a:sym typeface="Verdana"/>
              </a:defRPr>
            </a:lvl5pPr>
            <a:lvl6pPr indent="0" lvl="5" marL="0" marR="0" rtl="0" algn="l">
              <a:spcBef>
                <a:spcPts val="0"/>
              </a:spcBef>
              <a:spcAft>
                <a:spcPts val="0"/>
              </a:spcAft>
              <a:buNone/>
              <a:defRPr sz="700">
                <a:solidFill>
                  <a:schemeClr val="dk1"/>
                </a:solidFill>
                <a:latin typeface="Verdana"/>
                <a:ea typeface="Verdana"/>
                <a:cs typeface="Verdana"/>
                <a:sym typeface="Verdana"/>
              </a:defRPr>
            </a:lvl6pPr>
            <a:lvl7pPr indent="0" lvl="6" marL="0" marR="0" rtl="0" algn="l">
              <a:spcBef>
                <a:spcPts val="0"/>
              </a:spcBef>
              <a:spcAft>
                <a:spcPts val="0"/>
              </a:spcAft>
              <a:buNone/>
              <a:defRPr sz="700">
                <a:solidFill>
                  <a:schemeClr val="dk1"/>
                </a:solidFill>
                <a:latin typeface="Verdana"/>
                <a:ea typeface="Verdana"/>
                <a:cs typeface="Verdana"/>
                <a:sym typeface="Verdana"/>
              </a:defRPr>
            </a:lvl7pPr>
            <a:lvl8pPr indent="0" lvl="7" marL="0" marR="0" rtl="0" algn="l">
              <a:spcBef>
                <a:spcPts val="0"/>
              </a:spcBef>
              <a:spcAft>
                <a:spcPts val="0"/>
              </a:spcAft>
              <a:buNone/>
              <a:defRPr sz="700">
                <a:solidFill>
                  <a:schemeClr val="dk1"/>
                </a:solidFill>
                <a:latin typeface="Verdana"/>
                <a:ea typeface="Verdana"/>
                <a:cs typeface="Verdana"/>
                <a:sym typeface="Verdana"/>
              </a:defRPr>
            </a:lvl8pPr>
            <a:lvl9pPr indent="0" lvl="8" marL="0" marR="0" rtl="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45" name="Shape 45"/>
        <p:cNvGrpSpPr/>
        <p:nvPr/>
      </p:nvGrpSpPr>
      <p:grpSpPr>
        <a:xfrm>
          <a:off x="0" y="0"/>
          <a:ext cx="0" cy="0"/>
          <a:chOff x="0" y="0"/>
          <a:chExt cx="0" cy="0"/>
        </a:xfrm>
      </p:grpSpPr>
      <p:sp>
        <p:nvSpPr>
          <p:cNvPr id="46" name="Google Shape;46;p5"/>
          <p:cNvSpPr txBox="1"/>
          <p:nvPr>
            <p:ph type="title"/>
          </p:nvPr>
        </p:nvSpPr>
        <p:spPr>
          <a:xfrm>
            <a:off x="647700" y="692150"/>
            <a:ext cx="8169300" cy="4578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
          <p:cNvSpPr txBox="1"/>
          <p:nvPr>
            <p:ph idx="1" type="body"/>
          </p:nvPr>
        </p:nvSpPr>
        <p:spPr>
          <a:xfrm>
            <a:off x="647700" y="1417638"/>
            <a:ext cx="4008300" cy="4084500"/>
          </a:xfrm>
          <a:prstGeom prst="rect">
            <a:avLst/>
          </a:prstGeom>
          <a:noFill/>
          <a:ln>
            <a:noFill/>
          </a:ln>
        </p:spPr>
        <p:txBody>
          <a:bodyPr anchorCtr="0" anchor="t" bIns="72000" lIns="72000" spcFirstLastPara="1" rIns="72000" wrap="square" tIns="72000">
            <a:noAutofit/>
          </a:bodyPr>
          <a:lstStyle>
            <a:lvl1pPr indent="-406400" lvl="0" marL="457200" algn="l">
              <a:spcBef>
                <a:spcPts val="0"/>
              </a:spcBef>
              <a:spcAft>
                <a:spcPts val="0"/>
              </a:spcAft>
              <a:buClr>
                <a:schemeClr val="dk1"/>
              </a:buClr>
              <a:buSzPts val="2800"/>
              <a:buFont typeface="Verdana"/>
              <a:buChar char="-"/>
              <a:defRPr sz="2800"/>
            </a:lvl1pPr>
            <a:lvl2pPr indent="-381000" lvl="1" marL="914400" algn="l">
              <a:spcBef>
                <a:spcPts val="0"/>
              </a:spcBef>
              <a:spcAft>
                <a:spcPts val="0"/>
              </a:spcAft>
              <a:buClr>
                <a:schemeClr val="dk1"/>
              </a:buClr>
              <a:buSzPts val="2400"/>
              <a:buFont typeface="Verdana"/>
              <a:buChar char="-"/>
              <a:defRPr sz="2400"/>
            </a:lvl2pPr>
            <a:lvl3pPr indent="-355600" lvl="2" marL="1371600" algn="l">
              <a:spcBef>
                <a:spcPts val="0"/>
              </a:spcBef>
              <a:spcAft>
                <a:spcPts val="0"/>
              </a:spcAft>
              <a:buClr>
                <a:schemeClr val="dk1"/>
              </a:buClr>
              <a:buSzPts val="2000"/>
              <a:buFont typeface="Verdana"/>
              <a:buChar char="-"/>
              <a:defRPr sz="2000"/>
            </a:lvl3pPr>
            <a:lvl4pPr indent="-342900" lvl="3" marL="1828800" algn="l">
              <a:spcBef>
                <a:spcPts val="0"/>
              </a:spcBef>
              <a:spcAft>
                <a:spcPts val="0"/>
              </a:spcAft>
              <a:buClr>
                <a:schemeClr val="dk1"/>
              </a:buClr>
              <a:buSzPts val="1800"/>
              <a:buFont typeface="Verdana"/>
              <a:buChar char="-"/>
              <a:defRPr sz="1800"/>
            </a:lvl4pPr>
            <a:lvl5pPr indent="-342900" lvl="4" marL="2286000" algn="l">
              <a:spcBef>
                <a:spcPts val="0"/>
              </a:spcBef>
              <a:spcAft>
                <a:spcPts val="0"/>
              </a:spcAft>
              <a:buClr>
                <a:schemeClr val="dk1"/>
              </a:buClr>
              <a:buSzPts val="1800"/>
              <a:buFont typeface="Verdana"/>
              <a:buChar char="-"/>
              <a:defRPr sz="1800"/>
            </a:lvl5pPr>
            <a:lvl6pPr indent="-342900" lvl="5" marL="2743200" algn="l">
              <a:spcBef>
                <a:spcPts val="0"/>
              </a:spcBef>
              <a:spcAft>
                <a:spcPts val="0"/>
              </a:spcAft>
              <a:buClr>
                <a:schemeClr val="dk1"/>
              </a:buClr>
              <a:buSzPts val="1800"/>
              <a:buFont typeface="Verdana"/>
              <a:buChar char="-"/>
              <a:defRPr sz="1800"/>
            </a:lvl6pPr>
            <a:lvl7pPr indent="-342900" lvl="6" marL="3200400" algn="l">
              <a:spcBef>
                <a:spcPts val="0"/>
              </a:spcBef>
              <a:spcAft>
                <a:spcPts val="0"/>
              </a:spcAft>
              <a:buClr>
                <a:schemeClr val="dk1"/>
              </a:buClr>
              <a:buSzPts val="1800"/>
              <a:buFont typeface="Verdana"/>
              <a:buChar char="-"/>
              <a:defRPr sz="1800"/>
            </a:lvl7pPr>
            <a:lvl8pPr indent="-342900" lvl="7" marL="3657600" algn="l">
              <a:spcBef>
                <a:spcPts val="0"/>
              </a:spcBef>
              <a:spcAft>
                <a:spcPts val="0"/>
              </a:spcAft>
              <a:buClr>
                <a:schemeClr val="dk1"/>
              </a:buClr>
              <a:buSzPts val="1800"/>
              <a:buFont typeface="Verdana"/>
              <a:buChar char="-"/>
              <a:defRPr sz="1800"/>
            </a:lvl8pPr>
            <a:lvl9pPr indent="-342900" lvl="8" marL="4114800" algn="l">
              <a:spcBef>
                <a:spcPts val="0"/>
              </a:spcBef>
              <a:spcAft>
                <a:spcPts val="0"/>
              </a:spcAft>
              <a:buClr>
                <a:schemeClr val="dk1"/>
              </a:buClr>
              <a:buSzPts val="1800"/>
              <a:buFont typeface="Verdana"/>
              <a:buChar char="-"/>
              <a:defRPr sz="1800"/>
            </a:lvl9pPr>
          </a:lstStyle>
          <a:p/>
        </p:txBody>
      </p:sp>
      <p:sp>
        <p:nvSpPr>
          <p:cNvPr id="48" name="Google Shape;48;p5"/>
          <p:cNvSpPr txBox="1"/>
          <p:nvPr>
            <p:ph idx="2" type="body"/>
          </p:nvPr>
        </p:nvSpPr>
        <p:spPr>
          <a:xfrm>
            <a:off x="4808538" y="1417638"/>
            <a:ext cx="4008300" cy="4084500"/>
          </a:xfrm>
          <a:prstGeom prst="rect">
            <a:avLst/>
          </a:prstGeom>
          <a:noFill/>
          <a:ln>
            <a:noFill/>
          </a:ln>
        </p:spPr>
        <p:txBody>
          <a:bodyPr anchorCtr="0" anchor="t" bIns="72000" lIns="72000" spcFirstLastPara="1" rIns="72000" wrap="square" tIns="72000">
            <a:noAutofit/>
          </a:bodyPr>
          <a:lstStyle>
            <a:lvl1pPr indent="-406400" lvl="0" marL="457200" algn="l">
              <a:spcBef>
                <a:spcPts val="0"/>
              </a:spcBef>
              <a:spcAft>
                <a:spcPts val="0"/>
              </a:spcAft>
              <a:buClr>
                <a:schemeClr val="dk1"/>
              </a:buClr>
              <a:buSzPts val="2800"/>
              <a:buFont typeface="Verdana"/>
              <a:buChar char="-"/>
              <a:defRPr sz="2800"/>
            </a:lvl1pPr>
            <a:lvl2pPr indent="-381000" lvl="1" marL="914400" algn="l">
              <a:spcBef>
                <a:spcPts val="0"/>
              </a:spcBef>
              <a:spcAft>
                <a:spcPts val="0"/>
              </a:spcAft>
              <a:buClr>
                <a:schemeClr val="dk1"/>
              </a:buClr>
              <a:buSzPts val="2400"/>
              <a:buFont typeface="Verdana"/>
              <a:buChar char="-"/>
              <a:defRPr sz="2400"/>
            </a:lvl2pPr>
            <a:lvl3pPr indent="-355600" lvl="2" marL="1371600" algn="l">
              <a:spcBef>
                <a:spcPts val="0"/>
              </a:spcBef>
              <a:spcAft>
                <a:spcPts val="0"/>
              </a:spcAft>
              <a:buClr>
                <a:schemeClr val="dk1"/>
              </a:buClr>
              <a:buSzPts val="2000"/>
              <a:buFont typeface="Verdana"/>
              <a:buChar char="-"/>
              <a:defRPr sz="2000"/>
            </a:lvl3pPr>
            <a:lvl4pPr indent="-342900" lvl="3" marL="1828800" algn="l">
              <a:spcBef>
                <a:spcPts val="0"/>
              </a:spcBef>
              <a:spcAft>
                <a:spcPts val="0"/>
              </a:spcAft>
              <a:buClr>
                <a:schemeClr val="dk1"/>
              </a:buClr>
              <a:buSzPts val="1800"/>
              <a:buFont typeface="Verdana"/>
              <a:buChar char="-"/>
              <a:defRPr sz="1800"/>
            </a:lvl4pPr>
            <a:lvl5pPr indent="-342900" lvl="4" marL="2286000" algn="l">
              <a:spcBef>
                <a:spcPts val="0"/>
              </a:spcBef>
              <a:spcAft>
                <a:spcPts val="0"/>
              </a:spcAft>
              <a:buClr>
                <a:schemeClr val="dk1"/>
              </a:buClr>
              <a:buSzPts val="1800"/>
              <a:buFont typeface="Verdana"/>
              <a:buChar char="-"/>
              <a:defRPr sz="1800"/>
            </a:lvl5pPr>
            <a:lvl6pPr indent="-342900" lvl="5" marL="2743200" algn="l">
              <a:spcBef>
                <a:spcPts val="0"/>
              </a:spcBef>
              <a:spcAft>
                <a:spcPts val="0"/>
              </a:spcAft>
              <a:buClr>
                <a:schemeClr val="dk1"/>
              </a:buClr>
              <a:buSzPts val="1800"/>
              <a:buFont typeface="Verdana"/>
              <a:buChar char="-"/>
              <a:defRPr sz="1800"/>
            </a:lvl6pPr>
            <a:lvl7pPr indent="-342900" lvl="6" marL="3200400" algn="l">
              <a:spcBef>
                <a:spcPts val="0"/>
              </a:spcBef>
              <a:spcAft>
                <a:spcPts val="0"/>
              </a:spcAft>
              <a:buClr>
                <a:schemeClr val="dk1"/>
              </a:buClr>
              <a:buSzPts val="1800"/>
              <a:buFont typeface="Verdana"/>
              <a:buChar char="-"/>
              <a:defRPr sz="1800"/>
            </a:lvl7pPr>
            <a:lvl8pPr indent="-342900" lvl="7" marL="3657600" algn="l">
              <a:spcBef>
                <a:spcPts val="0"/>
              </a:spcBef>
              <a:spcAft>
                <a:spcPts val="0"/>
              </a:spcAft>
              <a:buClr>
                <a:schemeClr val="dk1"/>
              </a:buClr>
              <a:buSzPts val="1800"/>
              <a:buFont typeface="Verdana"/>
              <a:buChar char="-"/>
              <a:defRPr sz="1800"/>
            </a:lvl8pPr>
            <a:lvl9pPr indent="-342900" lvl="8" marL="4114800" algn="l">
              <a:spcBef>
                <a:spcPts val="0"/>
              </a:spcBef>
              <a:spcAft>
                <a:spcPts val="0"/>
              </a:spcAft>
              <a:buClr>
                <a:schemeClr val="dk1"/>
              </a:buClr>
              <a:buSzPts val="1800"/>
              <a:buFont typeface="Verdana"/>
              <a:buChar char="-"/>
              <a:defRPr sz="1800"/>
            </a:lvl9pPr>
          </a:lstStyle>
          <a:p/>
        </p:txBody>
      </p:sp>
      <p:sp>
        <p:nvSpPr>
          <p:cNvPr id="49" name="Google Shape;49;p5"/>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a:t>
            </a:r>
            <a:r>
              <a:rPr lang="de-CH"/>
              <a:t>Fall 2021</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50" name="Shape 50"/>
        <p:cNvGrpSpPr/>
        <p:nvPr/>
      </p:nvGrpSpPr>
      <p:grpSpPr>
        <a:xfrm>
          <a:off x="0" y="0"/>
          <a:ext cx="0" cy="0"/>
          <a:chOff x="0" y="0"/>
          <a:chExt cx="0" cy="0"/>
        </a:xfrm>
      </p:grpSpPr>
      <p:sp>
        <p:nvSpPr>
          <p:cNvPr id="51" name="Google Shape;51;p6"/>
          <p:cNvSpPr txBox="1"/>
          <p:nvPr>
            <p:ph type="title"/>
          </p:nvPr>
        </p:nvSpPr>
        <p:spPr>
          <a:xfrm>
            <a:off x="647700" y="692150"/>
            <a:ext cx="8169300" cy="447300"/>
          </a:xfrm>
          <a:prstGeom prst="rect">
            <a:avLst/>
          </a:prstGeom>
          <a:noFill/>
          <a:ln>
            <a:noFill/>
          </a:ln>
        </p:spPr>
        <p:txBody>
          <a:bodyPr anchorCtr="0" anchor="t" bIns="72000" lIns="72000" spcFirstLastPara="1" rIns="72000" wrap="square" tIns="72000">
            <a:noAutofit/>
          </a:bodyPr>
          <a:lstStyle>
            <a:lvl1pPr lvl="0" algn="l">
              <a:spcBef>
                <a:spcPts val="0"/>
              </a:spcBef>
              <a:spcAft>
                <a:spcPts val="0"/>
              </a:spcAft>
              <a:buSzPts val="1600"/>
              <a:buNone/>
              <a:defRPr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14.05.2020</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53" name="Shape 53"/>
        <p:cNvGrpSpPr/>
        <p:nvPr/>
      </p:nvGrpSpPr>
      <p:grpSpPr>
        <a:xfrm>
          <a:off x="0" y="0"/>
          <a:ext cx="0" cy="0"/>
          <a:chOff x="0" y="0"/>
          <a:chExt cx="0" cy="0"/>
        </a:xfrm>
      </p:grpSpPr>
      <p:sp>
        <p:nvSpPr>
          <p:cNvPr id="54" name="Google Shape;54;p7"/>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algn="l">
              <a:spcBef>
                <a:spcPts val="0"/>
              </a:spcBef>
              <a:spcAft>
                <a:spcPts val="0"/>
              </a:spcAft>
              <a:buNone/>
              <a:defRPr sz="700">
                <a:solidFill>
                  <a:schemeClr val="dk1"/>
                </a:solidFill>
                <a:latin typeface="Verdana"/>
                <a:ea typeface="Verdana"/>
                <a:cs typeface="Verdana"/>
                <a:sym typeface="Verdana"/>
              </a:defRPr>
            </a:lvl1pPr>
            <a:lvl2pPr indent="0" lvl="1" marL="0" marR="0" algn="l">
              <a:spcBef>
                <a:spcPts val="0"/>
              </a:spcBef>
              <a:spcAft>
                <a:spcPts val="0"/>
              </a:spcAft>
              <a:buNone/>
              <a:defRPr sz="700">
                <a:solidFill>
                  <a:schemeClr val="dk1"/>
                </a:solidFill>
                <a:latin typeface="Verdana"/>
                <a:ea typeface="Verdana"/>
                <a:cs typeface="Verdana"/>
                <a:sym typeface="Verdana"/>
              </a:defRPr>
            </a:lvl2pPr>
            <a:lvl3pPr indent="0" lvl="2" marL="0" marR="0" algn="l">
              <a:spcBef>
                <a:spcPts val="0"/>
              </a:spcBef>
              <a:spcAft>
                <a:spcPts val="0"/>
              </a:spcAft>
              <a:buNone/>
              <a:defRPr sz="700">
                <a:solidFill>
                  <a:schemeClr val="dk1"/>
                </a:solidFill>
                <a:latin typeface="Verdana"/>
                <a:ea typeface="Verdana"/>
                <a:cs typeface="Verdana"/>
                <a:sym typeface="Verdana"/>
              </a:defRPr>
            </a:lvl3pPr>
            <a:lvl4pPr indent="0" lvl="3" marL="0" marR="0" algn="l">
              <a:spcBef>
                <a:spcPts val="0"/>
              </a:spcBef>
              <a:spcAft>
                <a:spcPts val="0"/>
              </a:spcAft>
              <a:buNone/>
              <a:defRPr sz="700">
                <a:solidFill>
                  <a:schemeClr val="dk1"/>
                </a:solidFill>
                <a:latin typeface="Verdana"/>
                <a:ea typeface="Verdana"/>
                <a:cs typeface="Verdana"/>
                <a:sym typeface="Verdana"/>
              </a:defRPr>
            </a:lvl4pPr>
            <a:lvl5pPr indent="0" lvl="4" marL="0" marR="0" algn="l">
              <a:spcBef>
                <a:spcPts val="0"/>
              </a:spcBef>
              <a:spcAft>
                <a:spcPts val="0"/>
              </a:spcAft>
              <a:buNone/>
              <a:defRPr sz="700">
                <a:solidFill>
                  <a:schemeClr val="dk1"/>
                </a:solidFill>
                <a:latin typeface="Verdana"/>
                <a:ea typeface="Verdana"/>
                <a:cs typeface="Verdana"/>
                <a:sym typeface="Verdana"/>
              </a:defRPr>
            </a:lvl5pPr>
            <a:lvl6pPr indent="0" lvl="5" marL="0" marR="0" algn="l">
              <a:spcBef>
                <a:spcPts val="0"/>
              </a:spcBef>
              <a:spcAft>
                <a:spcPts val="0"/>
              </a:spcAft>
              <a:buNone/>
              <a:defRPr sz="700">
                <a:solidFill>
                  <a:schemeClr val="dk1"/>
                </a:solidFill>
                <a:latin typeface="Verdana"/>
                <a:ea typeface="Verdana"/>
                <a:cs typeface="Verdana"/>
                <a:sym typeface="Verdana"/>
              </a:defRPr>
            </a:lvl6pPr>
            <a:lvl7pPr indent="0" lvl="6" marL="0" marR="0" algn="l">
              <a:spcBef>
                <a:spcPts val="0"/>
              </a:spcBef>
              <a:spcAft>
                <a:spcPts val="0"/>
              </a:spcAft>
              <a:buNone/>
              <a:defRPr sz="700">
                <a:solidFill>
                  <a:schemeClr val="dk1"/>
                </a:solidFill>
                <a:latin typeface="Verdana"/>
                <a:ea typeface="Verdana"/>
                <a:cs typeface="Verdana"/>
                <a:sym typeface="Verdana"/>
              </a:defRPr>
            </a:lvl7pPr>
            <a:lvl8pPr indent="0" lvl="7" marL="0" marR="0" algn="l">
              <a:spcBef>
                <a:spcPts val="0"/>
              </a:spcBef>
              <a:spcAft>
                <a:spcPts val="0"/>
              </a:spcAft>
              <a:buNone/>
              <a:defRPr sz="700">
                <a:solidFill>
                  <a:schemeClr val="dk1"/>
                </a:solidFill>
                <a:latin typeface="Verdana"/>
                <a:ea typeface="Verdana"/>
                <a:cs typeface="Verdana"/>
                <a:sym typeface="Verdana"/>
              </a:defRPr>
            </a:lvl8pPr>
            <a:lvl9pPr indent="0" lvl="8" marL="0" marR="0" algn="l">
              <a:spcBef>
                <a:spcPts val="0"/>
              </a:spcBef>
              <a:spcAft>
                <a:spcPts val="0"/>
              </a:spcAft>
              <a:buNone/>
              <a:defRPr sz="7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14.05.2020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47700" y="692150"/>
            <a:ext cx="8169300" cy="865200"/>
          </a:xfrm>
          <a:prstGeom prst="rect">
            <a:avLst/>
          </a:prstGeom>
          <a:noFill/>
          <a:ln>
            <a:noFill/>
          </a:ln>
        </p:spPr>
        <p:txBody>
          <a:bodyPr anchorCtr="0" anchor="b" bIns="72000" lIns="72000" spcFirstLastPara="1" rIns="72000" wrap="square" tIns="72000">
            <a:noAutofit/>
          </a:bodyPr>
          <a:lstStyle>
            <a:lvl1pPr lvl="0"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2pPr>
            <a:lvl3pPr lvl="2"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3pPr>
            <a:lvl4pPr lvl="3"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4pPr>
            <a:lvl5pPr lvl="4"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5pPr>
            <a:lvl6pPr lvl="5"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6pPr>
            <a:lvl7pPr lvl="6"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7pPr>
            <a:lvl8pPr lvl="7"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8pPr>
            <a:lvl9pPr lvl="8" marR="0" rtl="0" algn="l">
              <a:spcBef>
                <a:spcPts val="0"/>
              </a:spcBef>
              <a:spcAft>
                <a:spcPts val="0"/>
              </a:spcAft>
              <a:buSzPts val="1400"/>
              <a:buNone/>
              <a:defRPr b="1" i="0" sz="1600" u="none" cap="none" strike="noStrike">
                <a:solidFill>
                  <a:schemeClr val="dk2"/>
                </a:solidFill>
                <a:latin typeface="Verdana"/>
                <a:ea typeface="Verdana"/>
                <a:cs typeface="Verdana"/>
                <a:sym typeface="Verdana"/>
              </a:defRPr>
            </a:lvl9pPr>
          </a:lstStyle>
          <a:p/>
        </p:txBody>
      </p:sp>
      <p:sp>
        <p:nvSpPr>
          <p:cNvPr id="11" name="Google Shape;11;p1"/>
          <p:cNvSpPr txBox="1"/>
          <p:nvPr>
            <p:ph idx="1" type="body"/>
          </p:nvPr>
        </p:nvSpPr>
        <p:spPr>
          <a:xfrm>
            <a:off x="647700" y="1798638"/>
            <a:ext cx="8169300" cy="4084500"/>
          </a:xfrm>
          <a:prstGeom prst="rect">
            <a:avLst/>
          </a:prstGeom>
          <a:noFill/>
          <a:ln>
            <a:noFill/>
          </a:ln>
        </p:spPr>
        <p:txBody>
          <a:bodyPr anchorCtr="0" anchor="t" bIns="72000" lIns="72000" spcFirstLastPara="1" rIns="72000" wrap="square" tIns="72000">
            <a:noAutofit/>
          </a:bodyPr>
          <a:lstStyle>
            <a:lvl1pPr indent="-330200" lvl="0" marL="4572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1pPr>
            <a:lvl2pPr indent="-330200" lvl="1" marL="9144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2pPr>
            <a:lvl3pPr indent="-330200" lvl="2" marL="13716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3pPr>
            <a:lvl4pPr indent="-330200" lvl="3" marL="18288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4pPr>
            <a:lvl5pPr indent="-330200" lvl="4" marL="22860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330200" lvl="6" marL="32004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330200" lvl="7" marL="36576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330200" lvl="8" marL="4114800"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 name="Google Shape;12;p1"/>
          <p:cNvSpPr txBox="1"/>
          <p:nvPr/>
        </p:nvSpPr>
        <p:spPr>
          <a:xfrm>
            <a:off x="642938" y="6454775"/>
            <a:ext cx="2705100" cy="274500"/>
          </a:xfrm>
          <a:prstGeom prst="rect">
            <a:avLst/>
          </a:prstGeom>
          <a:noFill/>
          <a:ln>
            <a:noFill/>
          </a:ln>
        </p:spPr>
        <p:txBody>
          <a:bodyPr anchorCtr="0" anchor="t" bIns="72000" lIns="72000" spcFirstLastPara="1" rIns="72000" wrap="square" tIns="72000">
            <a:noAutofit/>
          </a:bodyPr>
          <a:lstStyle/>
          <a:p>
            <a:pPr indent="0" lvl="0" marL="0" marR="0" rtl="0" algn="l">
              <a:spcBef>
                <a:spcPts val="0"/>
              </a:spcBef>
              <a:spcAft>
                <a:spcPts val="0"/>
              </a:spcAft>
              <a:buNone/>
            </a:pPr>
            <a:r>
              <a:rPr b="0" i="0" lang="de-CH" sz="700" u="none" cap="none" strike="noStrike">
                <a:solidFill>
                  <a:schemeClr val="dk1"/>
                </a:solidFill>
                <a:latin typeface="Verdana"/>
                <a:ea typeface="Verdana"/>
                <a:cs typeface="Verdana"/>
                <a:sym typeface="Verdana"/>
              </a:rPr>
              <a:t>Folie</a:t>
            </a:r>
            <a:endParaRPr/>
          </a:p>
        </p:txBody>
      </p:sp>
      <p:sp>
        <p:nvSpPr>
          <p:cNvPr id="13" name="Google Shape;13;p1"/>
          <p:cNvSpPr txBox="1"/>
          <p:nvPr>
            <p:ph idx="12" type="sldNum"/>
          </p:nvPr>
        </p:nvSpPr>
        <p:spPr>
          <a:xfrm>
            <a:off x="899592" y="6453188"/>
            <a:ext cx="8107800" cy="404700"/>
          </a:xfrm>
          <a:prstGeom prst="rect">
            <a:avLst/>
          </a:prstGeom>
          <a:noFill/>
          <a:ln>
            <a:noFill/>
          </a:ln>
        </p:spPr>
        <p:txBody>
          <a:bodyPr anchorCtr="0" anchor="t" bIns="72000" lIns="72000" spcFirstLastPara="1" rIns="72000" wrap="square" tIns="72000">
            <a:noAutofit/>
          </a:bodyPr>
          <a:lstStyle>
            <a:lvl1pPr indent="0" lvl="0" marL="0" marR="0" rtl="0" algn="l">
              <a:spcBef>
                <a:spcPts val="0"/>
              </a:spcBef>
              <a:spcAft>
                <a:spcPts val="0"/>
              </a:spcAft>
              <a:buNone/>
              <a:defRPr b="0" i="0" sz="700" u="none" cap="none" strike="noStrike">
                <a:solidFill>
                  <a:schemeClr val="dk1"/>
                </a:solidFill>
                <a:latin typeface="Verdana"/>
                <a:ea typeface="Verdana"/>
                <a:cs typeface="Verdana"/>
                <a:sym typeface="Verdana"/>
              </a:defRPr>
            </a:lvl1pPr>
            <a:lvl2pPr indent="0" lvl="1" marL="0" marR="0" rtl="0" algn="l">
              <a:spcBef>
                <a:spcPts val="0"/>
              </a:spcBef>
              <a:spcAft>
                <a:spcPts val="0"/>
              </a:spcAft>
              <a:buNone/>
              <a:defRPr b="0" i="0" sz="700" u="none" cap="none" strike="noStrike">
                <a:solidFill>
                  <a:schemeClr val="dk1"/>
                </a:solidFill>
                <a:latin typeface="Verdana"/>
                <a:ea typeface="Verdana"/>
                <a:cs typeface="Verdana"/>
                <a:sym typeface="Verdana"/>
              </a:defRPr>
            </a:lvl2pPr>
            <a:lvl3pPr indent="0" lvl="2" marL="0" marR="0" rtl="0" algn="l">
              <a:spcBef>
                <a:spcPts val="0"/>
              </a:spcBef>
              <a:spcAft>
                <a:spcPts val="0"/>
              </a:spcAft>
              <a:buNone/>
              <a:defRPr b="0" i="0" sz="700" u="none" cap="none" strike="noStrike">
                <a:solidFill>
                  <a:schemeClr val="dk1"/>
                </a:solidFill>
                <a:latin typeface="Verdana"/>
                <a:ea typeface="Verdana"/>
                <a:cs typeface="Verdana"/>
                <a:sym typeface="Verdana"/>
              </a:defRPr>
            </a:lvl3pPr>
            <a:lvl4pPr indent="0" lvl="3" marL="0" marR="0" rtl="0" algn="l">
              <a:spcBef>
                <a:spcPts val="0"/>
              </a:spcBef>
              <a:spcAft>
                <a:spcPts val="0"/>
              </a:spcAft>
              <a:buNone/>
              <a:defRPr b="0" i="0" sz="700" u="none" cap="none" strike="noStrike">
                <a:solidFill>
                  <a:schemeClr val="dk1"/>
                </a:solidFill>
                <a:latin typeface="Verdana"/>
                <a:ea typeface="Verdana"/>
                <a:cs typeface="Verdana"/>
                <a:sym typeface="Verdana"/>
              </a:defRPr>
            </a:lvl4pPr>
            <a:lvl5pPr indent="0" lvl="4" marL="0" marR="0" rtl="0" algn="l">
              <a:spcBef>
                <a:spcPts val="0"/>
              </a:spcBef>
              <a:spcAft>
                <a:spcPts val="0"/>
              </a:spcAft>
              <a:buNone/>
              <a:defRPr b="0" i="0" sz="700" u="none" cap="none" strike="noStrike">
                <a:solidFill>
                  <a:schemeClr val="dk1"/>
                </a:solidFill>
                <a:latin typeface="Verdana"/>
                <a:ea typeface="Verdana"/>
                <a:cs typeface="Verdana"/>
                <a:sym typeface="Verdana"/>
              </a:defRPr>
            </a:lvl5pPr>
            <a:lvl6pPr indent="0" lvl="5" marL="0" marR="0" rtl="0" algn="l">
              <a:spcBef>
                <a:spcPts val="0"/>
              </a:spcBef>
              <a:spcAft>
                <a:spcPts val="0"/>
              </a:spcAft>
              <a:buNone/>
              <a:defRPr b="0" i="0" sz="700" u="none" cap="none" strike="noStrike">
                <a:solidFill>
                  <a:schemeClr val="dk1"/>
                </a:solidFill>
                <a:latin typeface="Verdana"/>
                <a:ea typeface="Verdana"/>
                <a:cs typeface="Verdana"/>
                <a:sym typeface="Verdana"/>
              </a:defRPr>
            </a:lvl6pPr>
            <a:lvl7pPr indent="0" lvl="6" marL="0" marR="0" rtl="0" algn="l">
              <a:spcBef>
                <a:spcPts val="0"/>
              </a:spcBef>
              <a:spcAft>
                <a:spcPts val="0"/>
              </a:spcAft>
              <a:buNone/>
              <a:defRPr b="0" i="0" sz="700" u="none" cap="none" strike="noStrike">
                <a:solidFill>
                  <a:schemeClr val="dk1"/>
                </a:solidFill>
                <a:latin typeface="Verdana"/>
                <a:ea typeface="Verdana"/>
                <a:cs typeface="Verdana"/>
                <a:sym typeface="Verdana"/>
              </a:defRPr>
            </a:lvl7pPr>
            <a:lvl8pPr indent="0" lvl="7" marL="0" marR="0" rtl="0" algn="l">
              <a:spcBef>
                <a:spcPts val="0"/>
              </a:spcBef>
              <a:spcAft>
                <a:spcPts val="0"/>
              </a:spcAft>
              <a:buNone/>
              <a:defRPr b="0" i="0" sz="700" u="none" cap="none" strike="noStrike">
                <a:solidFill>
                  <a:schemeClr val="dk1"/>
                </a:solidFill>
                <a:latin typeface="Verdana"/>
                <a:ea typeface="Verdana"/>
                <a:cs typeface="Verdana"/>
                <a:sym typeface="Verdana"/>
              </a:defRPr>
            </a:lvl8pPr>
            <a:lvl9pPr indent="0" lvl="8" marL="0" marR="0" rtl="0" algn="l">
              <a:spcBef>
                <a:spcPts val="0"/>
              </a:spcBef>
              <a:spcAft>
                <a:spcPts val="0"/>
              </a:spcAft>
              <a:buNone/>
              <a:defRPr b="0" i="0" sz="700" u="none" cap="none" strike="noStrik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e-CH"/>
              <a:t>‹#›</a:t>
            </a:fld>
            <a:r>
              <a:rPr lang="de-CH"/>
              <a:t>, 14.05.2020</a:t>
            </a:r>
            <a:endParaRPr/>
          </a:p>
        </p:txBody>
      </p:sp>
      <p:pic>
        <p:nvPicPr>
          <p:cNvPr id="14" name="Google Shape;14;p1" title="PPT Folie 16:9.DE"/>
          <p:cNvPicPr preferRelativeResize="0"/>
          <p:nvPr/>
        </p:nvPicPr>
        <p:blipFill rotWithShape="1">
          <a:blip r:embed="rId1">
            <a:alphaModFix/>
          </a:blip>
          <a:srcRect b="0" l="0" r="0" t="0"/>
          <a:stretch/>
        </p:blipFill>
        <p:spPr>
          <a:xfrm>
            <a:off x="626400" y="324000"/>
            <a:ext cx="828000" cy="190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4.png"/><Relationship Id="rId4" Type="http://schemas.openxmlformats.org/officeDocument/2006/relationships/image" Target="../media/image65.png"/><Relationship Id="rId5"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66.png"/><Relationship Id="rId5" Type="http://schemas.openxmlformats.org/officeDocument/2006/relationships/image" Target="../media/image62.png"/><Relationship Id="rId6" Type="http://schemas.openxmlformats.org/officeDocument/2006/relationships/image" Target="../media/image64.png"/><Relationship Id="rId7"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8"/>
          <p:cNvSpPr txBox="1"/>
          <p:nvPr>
            <p:ph type="ctrTitle"/>
          </p:nvPr>
        </p:nvSpPr>
        <p:spPr>
          <a:xfrm>
            <a:off x="626800" y="2060575"/>
            <a:ext cx="8193600" cy="64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de-CH"/>
              <a:t>Modern Data Engineering in the Cloud</a:t>
            </a:r>
            <a:endParaRPr/>
          </a:p>
        </p:txBody>
      </p:sp>
      <p:sp>
        <p:nvSpPr>
          <p:cNvPr id="60" name="Google Shape;60;p8"/>
          <p:cNvSpPr txBox="1"/>
          <p:nvPr>
            <p:ph idx="1" type="subTitle"/>
          </p:nvPr>
        </p:nvSpPr>
        <p:spPr>
          <a:xfrm>
            <a:off x="626799" y="5383213"/>
            <a:ext cx="6300900" cy="1020900"/>
          </a:xfrm>
          <a:prstGeom prst="rect">
            <a:avLst/>
          </a:prstGeom>
        </p:spPr>
        <p:txBody>
          <a:bodyPr anchorCtr="0" anchor="t" bIns="72000" lIns="72000" spcFirstLastPara="1" rIns="72000" wrap="square" tIns="72000">
            <a:noAutofit/>
          </a:bodyPr>
          <a:lstStyle/>
          <a:p>
            <a:pPr indent="0" lvl="0" marL="0" rtl="0" algn="l">
              <a:lnSpc>
                <a:spcPct val="129000"/>
              </a:lnSpc>
              <a:spcBef>
                <a:spcPts val="0"/>
              </a:spcBef>
              <a:spcAft>
                <a:spcPts val="0"/>
              </a:spcAft>
              <a:buClr>
                <a:schemeClr val="dk1"/>
              </a:buClr>
              <a:buSzPts val="1100"/>
              <a:buFont typeface="Arial"/>
              <a:buNone/>
            </a:pPr>
            <a:r>
              <a:rPr lang="de-CH"/>
              <a:t>PART 2 : FOUNDATIONS IN DATA ENGINEERING</a:t>
            </a:r>
            <a:endParaRPr/>
          </a:p>
          <a:p>
            <a:pPr indent="0" lvl="0" marL="0" rtl="0" algn="l">
              <a:spcBef>
                <a:spcPts val="0"/>
              </a:spcBef>
              <a:spcAft>
                <a:spcPts val="0"/>
              </a:spcAft>
              <a:buNone/>
            </a:pPr>
            <a:r>
              <a:t/>
            </a:r>
            <a:endParaRPr/>
          </a:p>
        </p:txBody>
      </p:sp>
      <p:sp>
        <p:nvSpPr>
          <p:cNvPr id="61" name="Google Shape;61;p8"/>
          <p:cNvSpPr txBox="1"/>
          <p:nvPr>
            <p:ph idx="12" type="sldNum"/>
          </p:nvPr>
        </p:nvSpPr>
        <p:spPr>
          <a:xfrm>
            <a:off x="8556784" y="6333134"/>
            <a:ext cx="548700" cy="525000"/>
          </a:xfrm>
          <a:prstGeom prst="rect">
            <a:avLst/>
          </a:prstGeom>
        </p:spPr>
        <p:txBody>
          <a:bodyPr anchorCtr="0" anchor="t" bIns="72000" lIns="72000" spcFirstLastPara="1" rIns="72000" wrap="square" tIns="720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51" name="Google Shape;151;p1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1" marL="809999" rtl="0" algn="l">
              <a:lnSpc>
                <a:spcPct val="150000"/>
              </a:lnSpc>
              <a:spcBef>
                <a:spcPts val="0"/>
              </a:spcBef>
              <a:spcAft>
                <a:spcPts val="0"/>
              </a:spcAft>
              <a:buSzPts val="1600"/>
              <a:buChar char="○"/>
            </a:pPr>
            <a:r>
              <a:rPr b="1" lang="de-CH"/>
              <a:t>1960s - File Systems</a:t>
            </a:r>
            <a:r>
              <a:rPr lang="de-CH"/>
              <a:t> - Files are organized in a hierarchy</a:t>
            </a:r>
            <a:endParaRPr/>
          </a:p>
          <a:p>
            <a:pPr indent="-323850" lvl="2" marL="1828800" rtl="0" algn="l">
              <a:lnSpc>
                <a:spcPct val="150000"/>
              </a:lnSpc>
              <a:spcBef>
                <a:spcPts val="0"/>
              </a:spcBef>
              <a:spcAft>
                <a:spcPts val="0"/>
              </a:spcAft>
              <a:buSzPts val="1500"/>
              <a:buChar char="■"/>
            </a:pPr>
            <a:r>
              <a:rPr lang="de-CH"/>
              <a:t>files are made of metadata+content</a:t>
            </a:r>
            <a:endParaRPr/>
          </a:p>
          <a:p>
            <a:pPr indent="-323850" lvl="2" marL="1828800" rtl="0" algn="l">
              <a:lnSpc>
                <a:spcPct val="150000"/>
              </a:lnSpc>
              <a:spcBef>
                <a:spcPts val="0"/>
              </a:spcBef>
              <a:spcAft>
                <a:spcPts val="0"/>
              </a:spcAft>
              <a:buSzPts val="1500"/>
              <a:buChar char="■"/>
            </a:pPr>
            <a:r>
              <a:rPr lang="de-CH"/>
              <a:t>content is stored in blocks (block storage)</a:t>
            </a:r>
            <a:endParaRPr/>
          </a:p>
          <a:p>
            <a:pPr indent="-323850" lvl="2" marL="1828800" rtl="0" algn="l">
              <a:lnSpc>
                <a:spcPct val="150000"/>
              </a:lnSpc>
              <a:spcBef>
                <a:spcPts val="0"/>
              </a:spcBef>
              <a:spcAft>
                <a:spcPts val="0"/>
              </a:spcAft>
              <a:buSzPts val="1500"/>
              <a:buChar char="■"/>
            </a:pPr>
            <a:r>
              <a:rPr lang="de-CH"/>
              <a:t>storage - local, LAN (NAS), WAN</a:t>
            </a:r>
            <a:endParaRPr/>
          </a:p>
          <a:p>
            <a:pPr indent="0" lvl="0" marL="914400" rtl="0" algn="l">
              <a:lnSpc>
                <a:spcPct val="150000"/>
              </a:lnSpc>
              <a:spcBef>
                <a:spcPts val="0"/>
              </a:spcBef>
              <a:spcAft>
                <a:spcPts val="0"/>
              </a:spcAft>
              <a:buNone/>
            </a:pPr>
            <a:r>
              <a:t/>
            </a:r>
            <a:endParaRPr/>
          </a:p>
          <a:p>
            <a:pPr indent="-317500" lvl="0" marL="809999" rtl="0" algn="l">
              <a:lnSpc>
                <a:spcPct val="150000"/>
              </a:lnSpc>
              <a:spcBef>
                <a:spcPts val="0"/>
              </a:spcBef>
              <a:spcAft>
                <a:spcPts val="0"/>
              </a:spcAft>
              <a:buSzPts val="1400"/>
              <a:buChar char="○"/>
            </a:pPr>
            <a:r>
              <a:rPr lang="de-CH" sz="1400"/>
              <a:t>Simple structure, everyone understands the system, low-price</a:t>
            </a:r>
            <a:endParaRPr/>
          </a:p>
          <a:p>
            <a:pPr indent="-317500" lvl="0" marL="809999" rtl="0" algn="l">
              <a:lnSpc>
                <a:spcPct val="150000"/>
              </a:lnSpc>
              <a:spcBef>
                <a:spcPts val="0"/>
              </a:spcBef>
              <a:spcAft>
                <a:spcPts val="0"/>
              </a:spcAft>
              <a:buSzPts val="1400"/>
              <a:buChar char="○"/>
            </a:pPr>
            <a:r>
              <a:rPr lang="de-CH" sz="1400"/>
              <a:t>Scaling issues - 1000 files? 10000000 files? 100000000000000 files?</a:t>
            </a:r>
            <a:endParaRPr sz="1400"/>
          </a:p>
          <a:p>
            <a:pPr indent="0" lvl="0" marL="809999" rtl="0" algn="l">
              <a:lnSpc>
                <a:spcPct val="150000"/>
              </a:lnSpc>
              <a:spcBef>
                <a:spcPts val="0"/>
              </a:spcBef>
              <a:spcAft>
                <a:spcPts val="0"/>
              </a:spcAft>
              <a:buNone/>
            </a:pPr>
            <a:r>
              <a:t/>
            </a:r>
            <a:endParaRPr sz="1400"/>
          </a:p>
          <a:p>
            <a:pPr indent="-317500" lvl="0" marL="809999" rtl="0" algn="l">
              <a:lnSpc>
                <a:spcPct val="150000"/>
              </a:lnSpc>
              <a:spcBef>
                <a:spcPts val="0"/>
              </a:spcBef>
              <a:spcAft>
                <a:spcPts val="0"/>
              </a:spcAft>
              <a:buSzPts val="1400"/>
              <a:buChar char="○"/>
            </a:pPr>
            <a:r>
              <a:rPr lang="de-CH" sz="1400"/>
              <a:t>Hard to implement real-world business logic</a:t>
            </a:r>
            <a:endParaRPr sz="1400"/>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we have stored data basically forever</a:t>
            </a:r>
            <a:endParaRPr/>
          </a:p>
        </p:txBody>
      </p:sp>
      <p:pic>
        <p:nvPicPr>
          <p:cNvPr id="152" name="Google Shape;152;p17"/>
          <p:cNvPicPr preferRelativeResize="0"/>
          <p:nvPr/>
        </p:nvPicPr>
        <p:blipFill>
          <a:blip r:embed="rId3">
            <a:alphaModFix/>
          </a:blip>
          <a:stretch>
            <a:fillRect/>
          </a:stretch>
        </p:blipFill>
        <p:spPr>
          <a:xfrm>
            <a:off x="6721527" y="1868925"/>
            <a:ext cx="1368550" cy="1341450"/>
          </a:xfrm>
          <a:prstGeom prst="rect">
            <a:avLst/>
          </a:prstGeom>
          <a:noFill/>
          <a:ln>
            <a:noFill/>
          </a:ln>
        </p:spPr>
      </p:pic>
      <p:sp>
        <p:nvSpPr>
          <p:cNvPr id="153" name="Google Shape;153;p1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59" name="Google Shape;159;p18"/>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1970s - The relational era</a:t>
            </a:r>
            <a:endParaRPr b="1" sz="1400"/>
          </a:p>
        </p:txBody>
      </p:sp>
      <p:sp>
        <p:nvSpPr>
          <p:cNvPr id="160" name="Google Shape;160;p1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61" name="Google Shape;161;p18"/>
          <p:cNvPicPr preferRelativeResize="0"/>
          <p:nvPr/>
        </p:nvPicPr>
        <p:blipFill>
          <a:blip r:embed="rId3">
            <a:alphaModFix/>
          </a:blip>
          <a:stretch>
            <a:fillRect/>
          </a:stretch>
        </p:blipFill>
        <p:spPr>
          <a:xfrm>
            <a:off x="962025" y="2370826"/>
            <a:ext cx="4153149" cy="1133325"/>
          </a:xfrm>
          <a:prstGeom prst="rect">
            <a:avLst/>
          </a:prstGeom>
          <a:noFill/>
          <a:ln>
            <a:noFill/>
          </a:ln>
        </p:spPr>
      </p:pic>
      <p:pic>
        <p:nvPicPr>
          <p:cNvPr id="162" name="Google Shape;162;p18"/>
          <p:cNvPicPr preferRelativeResize="0"/>
          <p:nvPr/>
        </p:nvPicPr>
        <p:blipFill>
          <a:blip r:embed="rId4">
            <a:alphaModFix/>
          </a:blip>
          <a:stretch>
            <a:fillRect/>
          </a:stretch>
        </p:blipFill>
        <p:spPr>
          <a:xfrm>
            <a:off x="771268" y="3651109"/>
            <a:ext cx="4534645" cy="2834154"/>
          </a:xfrm>
          <a:prstGeom prst="rect">
            <a:avLst/>
          </a:prstGeom>
          <a:noFill/>
          <a:ln>
            <a:noFill/>
          </a:ln>
        </p:spPr>
      </p:pic>
      <p:sp>
        <p:nvSpPr>
          <p:cNvPr id="163" name="Google Shape;163;p18"/>
          <p:cNvSpPr txBox="1"/>
          <p:nvPr/>
        </p:nvSpPr>
        <p:spPr>
          <a:xfrm>
            <a:off x="5481000" y="1180550"/>
            <a:ext cx="3791700" cy="57711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Entities have </a:t>
            </a:r>
            <a:r>
              <a:rPr i="1" lang="de-CH" sz="1600">
                <a:solidFill>
                  <a:srgbClr val="000000"/>
                </a:solidFill>
                <a:latin typeface="Karla"/>
                <a:ea typeface="Karla"/>
                <a:cs typeface="Karla"/>
                <a:sym typeface="Karla"/>
              </a:rPr>
              <a:t>attributes</a:t>
            </a:r>
            <a:endParaRPr i="1"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Students: name, age, ...</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There are </a:t>
            </a:r>
            <a:r>
              <a:rPr i="1" lang="de-CH" sz="1600">
                <a:solidFill>
                  <a:srgbClr val="000000"/>
                </a:solidFill>
                <a:latin typeface="Karla"/>
                <a:ea typeface="Karla"/>
                <a:cs typeface="Karla"/>
                <a:sym typeface="Karla"/>
              </a:rPr>
              <a:t>relationships</a:t>
            </a:r>
            <a:r>
              <a:rPr lang="de-CH" sz="1600">
                <a:solidFill>
                  <a:srgbClr val="000000"/>
                </a:solidFill>
                <a:latin typeface="Karla"/>
                <a:ea typeface="Karla"/>
                <a:cs typeface="Karla"/>
                <a:sym typeface="Karla"/>
              </a:rPr>
              <a:t> amongst entities</a:t>
            </a:r>
            <a:endParaRPr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Student </a:t>
            </a:r>
            <a:r>
              <a:rPr i="1" lang="de-CH" sz="1600">
                <a:solidFill>
                  <a:srgbClr val="000000"/>
                </a:solidFill>
                <a:latin typeface="Karla"/>
                <a:ea typeface="Karla"/>
                <a:cs typeface="Karla"/>
                <a:sym typeface="Karla"/>
              </a:rPr>
              <a:t>studies in</a:t>
            </a:r>
            <a:r>
              <a:rPr lang="de-CH" sz="1600">
                <a:solidFill>
                  <a:srgbClr val="000000"/>
                </a:solidFill>
                <a:latin typeface="Karla"/>
                <a:ea typeface="Karla"/>
                <a:cs typeface="Karla"/>
                <a:sym typeface="Karla"/>
              </a:rPr>
              <a:t> course, </a:t>
            </a:r>
            <a:r>
              <a:rPr i="1" lang="de-CH" sz="1600">
                <a:solidFill>
                  <a:srgbClr val="000000"/>
                </a:solidFill>
                <a:latin typeface="Karla"/>
                <a:ea typeface="Karla"/>
                <a:cs typeface="Karla"/>
                <a:sym typeface="Karla"/>
              </a:rPr>
              <a:t>got</a:t>
            </a:r>
            <a:r>
              <a:rPr lang="de-CH" sz="1600">
                <a:solidFill>
                  <a:srgbClr val="000000"/>
                </a:solidFill>
                <a:latin typeface="Karla"/>
                <a:ea typeface="Karla"/>
                <a:cs typeface="Karla"/>
                <a:sym typeface="Karla"/>
              </a:rPr>
              <a:t> grade</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Mapping cardinalities:</a:t>
            </a:r>
            <a:endParaRPr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One-to-one</a:t>
            </a:r>
            <a:endParaRPr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One-to-many</a:t>
            </a:r>
            <a:endParaRPr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Many-to-one</a:t>
            </a:r>
            <a:endParaRPr sz="1600">
              <a:solidFill>
                <a:srgbClr val="000000"/>
              </a:solidFill>
              <a:latin typeface="Karla"/>
              <a:ea typeface="Karla"/>
              <a:cs typeface="Karla"/>
              <a:sym typeface="Karla"/>
            </a:endParaRPr>
          </a:p>
          <a:p>
            <a:pPr indent="-330200" lvl="1" marL="9144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Many-to-many</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Data is stored in tables (“relations”)</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Tables can be normalised</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Each row contains a unique value.</a:t>
            </a:r>
            <a:endParaRPr sz="1600">
              <a:solidFill>
                <a:srgbClr val="000000"/>
              </a:solidFill>
              <a:latin typeface="Karla"/>
              <a:ea typeface="Karla"/>
              <a:cs typeface="Karla"/>
              <a:sym typeface="Karla"/>
            </a:endParaRPr>
          </a:p>
          <a:p>
            <a:pPr indent="-330200" lvl="0" marL="457200" rtl="0" algn="l">
              <a:lnSpc>
                <a:spcPct val="115000"/>
              </a:lnSpc>
              <a:spcBef>
                <a:spcPts val="0"/>
              </a:spcBef>
              <a:spcAft>
                <a:spcPts val="0"/>
              </a:spcAft>
              <a:buClr>
                <a:srgbClr val="000000"/>
              </a:buClr>
              <a:buSzPts val="1600"/>
              <a:buFont typeface="Karla"/>
              <a:buChar char="●"/>
            </a:pPr>
            <a:r>
              <a:rPr lang="de-CH" sz="1600">
                <a:solidFill>
                  <a:srgbClr val="000000"/>
                </a:solidFill>
                <a:latin typeface="Karla"/>
                <a:ea typeface="Karla"/>
                <a:cs typeface="Karla"/>
                <a:sym typeface="Karla"/>
              </a:rPr>
              <a:t>Each column in a relation contains values from a same domain</a:t>
            </a:r>
            <a:endParaRPr sz="1600">
              <a:solidFill>
                <a:srgbClr val="000000"/>
              </a:solidFill>
              <a:latin typeface="Karla"/>
              <a:ea typeface="Karla"/>
              <a:cs typeface="Karla"/>
              <a:sym typeface="Karl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69" name="Google Shape;169;p1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a:t>
            </a:r>
            <a:r>
              <a:rPr lang="de-CH" sz="1400"/>
              <a:t>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lang="de-CH"/>
              <a:t>What is a file made of?</a:t>
            </a:r>
            <a:endParaRPr/>
          </a:p>
          <a:p>
            <a:pPr indent="-330200" lvl="1" marL="914400" rtl="0" algn="l">
              <a:lnSpc>
                <a:spcPct val="150000"/>
              </a:lnSpc>
              <a:spcBef>
                <a:spcPts val="0"/>
              </a:spcBef>
              <a:spcAft>
                <a:spcPts val="0"/>
              </a:spcAft>
              <a:buSzPts val="1600"/>
              <a:buChar char="○"/>
            </a:pPr>
            <a:r>
              <a:rPr lang="de-CH"/>
              <a:t>Content + </a:t>
            </a:r>
            <a:r>
              <a:rPr b="1" lang="de-CH"/>
              <a:t>Fixed</a:t>
            </a:r>
            <a:r>
              <a:rPr lang="de-CH"/>
              <a:t> Metadata</a:t>
            </a:r>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 ls -l </a:t>
            </a:r>
            <a:endParaRPr b="1">
              <a:solidFill>
                <a:srgbClr val="4A86E8"/>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 	total 48 </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drwxr-xr-x	 5 pmavrodiev staff  170 Jul 29 08:11 2009</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drwxr-xr-x	16 pmavrodiev staff  544 Aug 19 14:02 Exercises</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drwxr-xr-x	11 pmavrodiev staff  374 Aug 19 14:02 Secret</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drwxr-xr-x 18 pmavrodiev staff  612 Aug 19 14:52 Lectures</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rPr b="1" lang="de-CH">
                <a:solidFill>
                  <a:srgbClr val="4A86E8"/>
                </a:solidFill>
                <a:latin typeface="Courier New"/>
                <a:ea typeface="Courier New"/>
                <a:cs typeface="Courier New"/>
                <a:sym typeface="Courier New"/>
              </a:rPr>
              <a:t>-rw-r--r--	 1 pmavrodiev staff 1788 Aug 19 14:04 README.md</a:t>
            </a:r>
            <a:endParaRPr b="1">
              <a:solidFill>
                <a:srgbClr val="4A86E8"/>
              </a:solidFill>
              <a:latin typeface="Courier New"/>
              <a:ea typeface="Courier New"/>
              <a:cs typeface="Courier New"/>
              <a:sym typeface="Courier New"/>
            </a:endParaRPr>
          </a:p>
          <a:p>
            <a:pPr indent="457200" lvl="0" marL="0" rtl="0" algn="l">
              <a:lnSpc>
                <a:spcPct val="100000"/>
              </a:lnSpc>
              <a:spcBef>
                <a:spcPts val="0"/>
              </a:spcBef>
              <a:spcAft>
                <a:spcPts val="0"/>
              </a:spcAft>
              <a:buNone/>
            </a:pPr>
            <a:r>
              <a:t/>
            </a:r>
            <a:endParaRPr b="1">
              <a:solidFill>
                <a:srgbClr val="4A86E8"/>
              </a:solidFill>
              <a:latin typeface="Courier New"/>
              <a:ea typeface="Courier New"/>
              <a:cs typeface="Courier New"/>
              <a:sym typeface="Courier New"/>
            </a:endParaRPr>
          </a:p>
          <a:p>
            <a:pPr indent="-330200" lvl="1" marL="914400" rtl="0" algn="l">
              <a:lnSpc>
                <a:spcPct val="150000"/>
              </a:lnSpc>
              <a:spcBef>
                <a:spcPts val="0"/>
              </a:spcBef>
              <a:spcAft>
                <a:spcPts val="0"/>
              </a:spcAft>
              <a:buSzPts val="1600"/>
              <a:buChar char="○"/>
            </a:pPr>
            <a:r>
              <a:rPr lang="de-CH"/>
              <a:t>doesn’t scale well to billions of files or/and very large files</a:t>
            </a:r>
            <a:endParaRPr/>
          </a:p>
          <a:p>
            <a:pPr indent="-323850" lvl="2" marL="1371600" rtl="0" algn="l">
              <a:lnSpc>
                <a:spcPct val="150000"/>
              </a:lnSpc>
              <a:spcBef>
                <a:spcPts val="0"/>
              </a:spcBef>
              <a:spcAft>
                <a:spcPts val="0"/>
              </a:spcAft>
              <a:buSzPts val="1500"/>
              <a:buChar char="﹘"/>
            </a:pPr>
            <a:r>
              <a:rPr lang="de-CH"/>
              <a:t>i-nodes become very big</a:t>
            </a:r>
            <a:endParaRPr/>
          </a:p>
          <a:p>
            <a:pPr indent="-323850" lvl="2" marL="1371600" rtl="0" algn="l">
              <a:lnSpc>
                <a:spcPct val="150000"/>
              </a:lnSpc>
              <a:spcBef>
                <a:spcPts val="0"/>
              </a:spcBef>
              <a:spcAft>
                <a:spcPts val="0"/>
              </a:spcAft>
              <a:buSzPts val="1500"/>
              <a:buChar char="﹘"/>
            </a:pPr>
            <a:r>
              <a:rPr lang="de-CH"/>
              <a:t>directory files become large</a:t>
            </a:r>
            <a:endParaRPr/>
          </a:p>
          <a:p>
            <a:pPr indent="-323850" lvl="2" marL="1371600" rtl="0" algn="l">
              <a:lnSpc>
                <a:spcPct val="150000"/>
              </a:lnSpc>
              <a:spcBef>
                <a:spcPts val="0"/>
              </a:spcBef>
              <a:spcAft>
                <a:spcPts val="0"/>
              </a:spcAft>
              <a:buSzPts val="1500"/>
              <a:buChar char="﹘"/>
            </a:pPr>
            <a:r>
              <a:rPr lang="de-CH"/>
              <a:t>disk controllers become bottlenecks</a:t>
            </a:r>
            <a:endParaRPr/>
          </a:p>
          <a:p>
            <a:pPr indent="457200" lvl="0" marL="0" rtl="0" algn="l">
              <a:lnSpc>
                <a:spcPct val="100000"/>
              </a:lnSpc>
              <a:spcBef>
                <a:spcPts val="0"/>
              </a:spcBef>
              <a:spcAft>
                <a:spcPts val="0"/>
              </a:spcAft>
              <a:buNone/>
            </a:pPr>
            <a:r>
              <a:t/>
            </a:r>
            <a:endParaRPr b="1">
              <a:solidFill>
                <a:srgbClr val="4A86E8"/>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170" name="Google Shape;170;p1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76" name="Google Shape;176;p2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lang="de-CH"/>
              <a:t>How do we make files scale?</a:t>
            </a:r>
            <a:endParaRPr/>
          </a:p>
          <a:p>
            <a:pPr indent="-330200" lvl="1" marL="914400" rtl="0" algn="l">
              <a:lnSpc>
                <a:spcPct val="150000"/>
              </a:lnSpc>
              <a:spcBef>
                <a:spcPts val="0"/>
              </a:spcBef>
              <a:spcAft>
                <a:spcPts val="0"/>
              </a:spcAft>
              <a:buSzPts val="1600"/>
              <a:buAutoNum type="arabicPeriod"/>
            </a:pPr>
            <a:r>
              <a:rPr b="1" lang="de-CH"/>
              <a:t>Throw away the hierarchy</a:t>
            </a:r>
            <a:r>
              <a:rPr lang="de-CH"/>
              <a:t> - no need for directory files</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177" name="Google Shape;177;p2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grpSp>
        <p:nvGrpSpPr>
          <p:cNvPr id="178" name="Google Shape;178;p20"/>
          <p:cNvGrpSpPr/>
          <p:nvPr/>
        </p:nvGrpSpPr>
        <p:grpSpPr>
          <a:xfrm>
            <a:off x="3500425" y="3596625"/>
            <a:ext cx="1572820" cy="2856574"/>
            <a:chOff x="4557950" y="2987025"/>
            <a:chExt cx="1572820" cy="2856574"/>
          </a:xfrm>
        </p:grpSpPr>
        <p:pic>
          <p:nvPicPr>
            <p:cNvPr id="179" name="Google Shape;179;p20"/>
            <p:cNvPicPr preferRelativeResize="0"/>
            <p:nvPr/>
          </p:nvPicPr>
          <p:blipFill>
            <a:blip r:embed="rId3">
              <a:alphaModFix/>
            </a:blip>
            <a:stretch>
              <a:fillRect/>
            </a:stretch>
          </p:blipFill>
          <p:spPr>
            <a:xfrm>
              <a:off x="4571995" y="2987025"/>
              <a:ext cx="1558775" cy="2856574"/>
            </a:xfrm>
            <a:prstGeom prst="rect">
              <a:avLst/>
            </a:prstGeom>
            <a:noFill/>
            <a:ln>
              <a:noFill/>
            </a:ln>
          </p:spPr>
        </p:pic>
        <p:sp>
          <p:nvSpPr>
            <p:cNvPr id="180" name="Google Shape;180;p20"/>
            <p:cNvSpPr/>
            <p:nvPr/>
          </p:nvSpPr>
          <p:spPr>
            <a:xfrm>
              <a:off x="4557950" y="5144425"/>
              <a:ext cx="171300" cy="3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86" name="Google Shape;186;p2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lang="de-CH"/>
              <a:t>How do we make files scale?</a:t>
            </a:r>
            <a:endParaRPr/>
          </a:p>
          <a:p>
            <a:pPr indent="-330200" lvl="1" marL="914400" rtl="0" algn="l">
              <a:lnSpc>
                <a:spcPct val="150000"/>
              </a:lnSpc>
              <a:spcBef>
                <a:spcPts val="0"/>
              </a:spcBef>
              <a:spcAft>
                <a:spcPts val="0"/>
              </a:spcAft>
              <a:buSzPts val="1600"/>
              <a:buAutoNum type="arabicPeriod" startAt="2"/>
            </a:pPr>
            <a:r>
              <a:rPr b="1" lang="de-CH"/>
              <a:t>Make metadata flexible</a:t>
            </a:r>
            <a:r>
              <a:rPr lang="de-CH"/>
              <a:t> - enable complex indexing</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187" name="Google Shape;187;p2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88" name="Google Shape;188;p21"/>
          <p:cNvPicPr preferRelativeResize="0"/>
          <p:nvPr/>
        </p:nvPicPr>
        <p:blipFill>
          <a:blip r:embed="rId3">
            <a:alphaModFix/>
          </a:blip>
          <a:stretch>
            <a:fillRect/>
          </a:stretch>
        </p:blipFill>
        <p:spPr>
          <a:xfrm>
            <a:off x="2639979" y="3662575"/>
            <a:ext cx="3246726" cy="2790626"/>
          </a:xfrm>
          <a:prstGeom prst="rect">
            <a:avLst/>
          </a:prstGeom>
          <a:noFill/>
          <a:ln>
            <a:noFill/>
          </a:ln>
        </p:spPr>
      </p:pic>
      <p:sp>
        <p:nvSpPr>
          <p:cNvPr id="189" name="Google Shape;189;p21"/>
          <p:cNvSpPr txBox="1"/>
          <p:nvPr/>
        </p:nvSpPr>
        <p:spPr>
          <a:xfrm>
            <a:off x="3253025" y="3634800"/>
            <a:ext cx="914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a:latin typeface="Verdana"/>
                <a:ea typeface="Verdana"/>
                <a:cs typeface="Verdana"/>
                <a:sym typeface="Verdana"/>
              </a:rPr>
              <a:t>key</a:t>
            </a:r>
            <a:endParaRPr>
              <a:latin typeface="Verdana"/>
              <a:ea typeface="Verdana"/>
              <a:cs typeface="Verdana"/>
              <a:sym typeface="Verdana"/>
            </a:endParaRPr>
          </a:p>
        </p:txBody>
      </p:sp>
      <p:sp>
        <p:nvSpPr>
          <p:cNvPr id="190" name="Google Shape;190;p21"/>
          <p:cNvSpPr txBox="1"/>
          <p:nvPr/>
        </p:nvSpPr>
        <p:spPr>
          <a:xfrm>
            <a:off x="4672000" y="3634800"/>
            <a:ext cx="914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a:latin typeface="Verdana"/>
                <a:ea typeface="Verdana"/>
                <a:cs typeface="Verdana"/>
                <a:sym typeface="Verdana"/>
              </a:rPr>
              <a:t>value</a:t>
            </a:r>
            <a:endParaRPr>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96" name="Google Shape;196;p2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lang="de-CH"/>
              <a:t>How do we make files scale?</a:t>
            </a:r>
            <a:endParaRPr/>
          </a:p>
          <a:p>
            <a:pPr indent="-330200" lvl="1" marL="914400" rtl="0" algn="l">
              <a:lnSpc>
                <a:spcPct val="150000"/>
              </a:lnSpc>
              <a:spcBef>
                <a:spcPts val="0"/>
              </a:spcBef>
              <a:spcAft>
                <a:spcPts val="0"/>
              </a:spcAft>
              <a:buSzPts val="1600"/>
              <a:buAutoNum type="arabicPeriod" startAt="3"/>
            </a:pPr>
            <a:r>
              <a:rPr b="1" lang="de-CH"/>
              <a:t>Make the data model trivial</a:t>
            </a:r>
            <a:r>
              <a:rPr lang="de-CH"/>
              <a:t> - enable complex indexing</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197" name="Google Shape;197;p2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198" name="Google Shape;198;p22"/>
          <p:cNvPicPr preferRelativeResize="0"/>
          <p:nvPr/>
        </p:nvPicPr>
        <p:blipFill>
          <a:blip r:embed="rId3">
            <a:alphaModFix/>
          </a:blip>
          <a:stretch>
            <a:fillRect/>
          </a:stretch>
        </p:blipFill>
        <p:spPr>
          <a:xfrm>
            <a:off x="2386025" y="3657596"/>
            <a:ext cx="4572001" cy="24101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04" name="Google Shape;204;p2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b="1" lang="de-CH"/>
              <a:t>1. + 2. + 3. = Object Storage</a:t>
            </a:r>
            <a:endParaRPr b="1"/>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205" name="Google Shape;205;p2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06" name="Google Shape;206;p23"/>
          <p:cNvPicPr preferRelativeResize="0"/>
          <p:nvPr/>
        </p:nvPicPr>
        <p:blipFill>
          <a:blip r:embed="rId3">
            <a:alphaModFix/>
          </a:blip>
          <a:stretch>
            <a:fillRect/>
          </a:stretch>
        </p:blipFill>
        <p:spPr>
          <a:xfrm>
            <a:off x="1757249" y="3429000"/>
            <a:ext cx="5101001" cy="260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12" name="Google Shape;212;p2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b="1" lang="de-CH"/>
              <a:t>Amazon S3 Model</a:t>
            </a:r>
            <a:endParaRPr b="1"/>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213" name="Google Shape;213;p2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grpSp>
        <p:nvGrpSpPr>
          <p:cNvPr id="214" name="Google Shape;214;p24"/>
          <p:cNvGrpSpPr/>
          <p:nvPr/>
        </p:nvGrpSpPr>
        <p:grpSpPr>
          <a:xfrm>
            <a:off x="1947538" y="3287050"/>
            <a:ext cx="5248926" cy="2873299"/>
            <a:chOff x="1947538" y="3287050"/>
            <a:chExt cx="5248926" cy="2873299"/>
          </a:xfrm>
        </p:grpSpPr>
        <p:pic>
          <p:nvPicPr>
            <p:cNvPr id="215" name="Google Shape;215;p24"/>
            <p:cNvPicPr preferRelativeResize="0"/>
            <p:nvPr/>
          </p:nvPicPr>
          <p:blipFill>
            <a:blip r:embed="rId3">
              <a:alphaModFix/>
            </a:blip>
            <a:stretch>
              <a:fillRect/>
            </a:stretch>
          </p:blipFill>
          <p:spPr>
            <a:xfrm>
              <a:off x="1947538" y="3287050"/>
              <a:ext cx="5248926" cy="2873299"/>
            </a:xfrm>
            <a:prstGeom prst="rect">
              <a:avLst/>
            </a:prstGeom>
            <a:noFill/>
            <a:ln>
              <a:noFill/>
            </a:ln>
          </p:spPr>
        </p:pic>
        <p:pic>
          <p:nvPicPr>
            <p:cNvPr id="216" name="Google Shape;216;p24"/>
            <p:cNvPicPr preferRelativeResize="0"/>
            <p:nvPr/>
          </p:nvPicPr>
          <p:blipFill>
            <a:blip r:embed="rId4">
              <a:alphaModFix/>
            </a:blip>
            <a:stretch>
              <a:fillRect/>
            </a:stretch>
          </p:blipFill>
          <p:spPr>
            <a:xfrm>
              <a:off x="2052650" y="5699001"/>
              <a:ext cx="1247999" cy="250500"/>
            </a:xfrm>
            <a:prstGeom prst="rect">
              <a:avLst/>
            </a:prstGeom>
            <a:noFill/>
            <a:ln>
              <a:noFill/>
            </a:ln>
          </p:spPr>
        </p:pic>
      </p:grpSp>
      <p:pic>
        <p:nvPicPr>
          <p:cNvPr id="217" name="Google Shape;217;p24"/>
          <p:cNvPicPr preferRelativeResize="0"/>
          <p:nvPr/>
        </p:nvPicPr>
        <p:blipFill>
          <a:blip r:embed="rId5">
            <a:alphaModFix/>
          </a:blip>
          <a:stretch>
            <a:fillRect/>
          </a:stretch>
        </p:blipFill>
        <p:spPr>
          <a:xfrm>
            <a:off x="4450650" y="6073125"/>
            <a:ext cx="4556751" cy="22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23" name="Google Shape;223;p25"/>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b="1" lang="de-CH"/>
              <a:t>Microsoft Azure</a:t>
            </a:r>
            <a:r>
              <a:rPr b="1" lang="de-CH"/>
              <a:t> Blob Storage</a:t>
            </a:r>
            <a:endParaRPr b="1"/>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224" name="Google Shape;224;p2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25" name="Google Shape;225;p25"/>
          <p:cNvPicPr preferRelativeResize="0"/>
          <p:nvPr/>
        </p:nvPicPr>
        <p:blipFill>
          <a:blip r:embed="rId3">
            <a:alphaModFix/>
          </a:blip>
          <a:stretch>
            <a:fillRect/>
          </a:stretch>
        </p:blipFill>
        <p:spPr>
          <a:xfrm>
            <a:off x="1100150" y="3215624"/>
            <a:ext cx="7386850" cy="299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31" name="Google Shape;231;p26"/>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b="1" lang="de-CH"/>
              <a:t>Azure Blob Storage vs Amazon S3</a:t>
            </a:r>
            <a:endParaRPr b="1"/>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232" name="Google Shape;232;p2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33" name="Google Shape;233;p26"/>
          <p:cNvPicPr preferRelativeResize="0"/>
          <p:nvPr/>
        </p:nvPicPr>
        <p:blipFill>
          <a:blip r:embed="rId3">
            <a:alphaModFix/>
          </a:blip>
          <a:stretch>
            <a:fillRect/>
          </a:stretch>
        </p:blipFill>
        <p:spPr>
          <a:xfrm>
            <a:off x="1771625" y="3243275"/>
            <a:ext cx="5452924" cy="2923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Foundations of Data Engineering</a:t>
            </a:r>
            <a:endParaRPr/>
          </a:p>
        </p:txBody>
      </p:sp>
      <p:sp>
        <p:nvSpPr>
          <p:cNvPr id="67" name="Google Shape;67;p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Short history of data, databases and storage technologies</a:t>
            </a:r>
            <a:endParaRPr/>
          </a:p>
          <a:p>
            <a:pPr indent="-342900" lvl="0" marL="457200" rtl="0" algn="l">
              <a:lnSpc>
                <a:spcPct val="150000"/>
              </a:lnSpc>
              <a:spcBef>
                <a:spcPts val="0"/>
              </a:spcBef>
              <a:spcAft>
                <a:spcPts val="0"/>
              </a:spcAft>
              <a:buSzPts val="1800"/>
              <a:buChar char="●"/>
            </a:pPr>
            <a:r>
              <a:rPr lang="de-CH"/>
              <a:t>Introduction to Big Data and Big Data Engineering</a:t>
            </a:r>
            <a:endParaRPr/>
          </a:p>
          <a:p>
            <a:pPr indent="-342900" lvl="0" marL="457200" rtl="0" algn="l">
              <a:lnSpc>
                <a:spcPct val="150000"/>
              </a:lnSpc>
              <a:spcBef>
                <a:spcPts val="0"/>
              </a:spcBef>
              <a:spcAft>
                <a:spcPts val="0"/>
              </a:spcAft>
              <a:buSzPts val="1800"/>
              <a:buChar char="●"/>
            </a:pPr>
            <a:r>
              <a:rPr lang="de-CH"/>
              <a:t>Big Data Architecture - Data Lakes and use cases</a:t>
            </a:r>
            <a:endParaRPr/>
          </a:p>
          <a:p>
            <a:pPr indent="-342900" lvl="0" marL="457200" rtl="0" algn="l">
              <a:lnSpc>
                <a:spcPct val="150000"/>
              </a:lnSpc>
              <a:spcBef>
                <a:spcPts val="0"/>
              </a:spcBef>
              <a:spcAft>
                <a:spcPts val="0"/>
              </a:spcAft>
              <a:buSzPts val="1800"/>
              <a:buChar char="●"/>
            </a:pPr>
            <a:r>
              <a:rPr lang="de-CH"/>
              <a:t>OnPremise vs. Cloud storage for Data Lakes</a:t>
            </a:r>
            <a:endParaRPr/>
          </a:p>
          <a:p>
            <a:pPr indent="-342900" lvl="0" marL="457200" rtl="0" algn="l">
              <a:lnSpc>
                <a:spcPct val="150000"/>
              </a:lnSpc>
              <a:spcBef>
                <a:spcPts val="0"/>
              </a:spcBef>
              <a:spcAft>
                <a:spcPts val="0"/>
              </a:spcAft>
              <a:buSzPts val="1800"/>
              <a:buChar char="●"/>
            </a:pPr>
            <a:r>
              <a:rPr lang="de-CH"/>
              <a:t>Overview of real-world data architectures</a:t>
            </a:r>
            <a:endParaRPr/>
          </a:p>
        </p:txBody>
      </p:sp>
      <p:sp>
        <p:nvSpPr>
          <p:cNvPr id="68" name="Google Shape;68;p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39" name="Google Shape;239;p2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Object storage</a:t>
            </a:r>
            <a:endParaRPr sz="1400"/>
          </a:p>
          <a:p>
            <a:pPr indent="0" lvl="0" marL="0" rtl="0" algn="l">
              <a:lnSpc>
                <a:spcPct val="150000"/>
              </a:lnSpc>
              <a:spcBef>
                <a:spcPts val="0"/>
              </a:spcBef>
              <a:spcAft>
                <a:spcPts val="0"/>
              </a:spcAft>
              <a:buNone/>
            </a:pPr>
            <a:r>
              <a:t/>
            </a:r>
            <a:endParaRPr sz="1400"/>
          </a:p>
          <a:p>
            <a:pPr indent="-355600" lvl="0" marL="457200" rtl="0" algn="l">
              <a:lnSpc>
                <a:spcPct val="150000"/>
              </a:lnSpc>
              <a:spcBef>
                <a:spcPts val="0"/>
              </a:spcBef>
              <a:spcAft>
                <a:spcPts val="0"/>
              </a:spcAft>
              <a:buSzPts val="2000"/>
              <a:buChar char="●"/>
            </a:pPr>
            <a:r>
              <a:rPr lang="de-CH"/>
              <a:t>Is Object Storage a Database?</a:t>
            </a:r>
            <a:endParaRPr/>
          </a:p>
          <a:p>
            <a:pPr indent="-330200" lvl="1" marL="914400" rtl="0" algn="l">
              <a:lnSpc>
                <a:spcPct val="150000"/>
              </a:lnSpc>
              <a:spcBef>
                <a:spcPts val="0"/>
              </a:spcBef>
              <a:spcAft>
                <a:spcPts val="0"/>
              </a:spcAft>
              <a:buSzPts val="1600"/>
              <a:buChar char="○"/>
            </a:pPr>
            <a:r>
              <a:rPr lang="de-CH"/>
              <a:t>in a way - used for data that is infrequently read, not transactional</a:t>
            </a:r>
            <a:endParaRPr/>
          </a:p>
          <a:p>
            <a:pPr indent="-330200" lvl="1" marL="914400" rtl="0" algn="l">
              <a:lnSpc>
                <a:spcPct val="150000"/>
              </a:lnSpc>
              <a:spcBef>
                <a:spcPts val="0"/>
              </a:spcBef>
              <a:spcAft>
                <a:spcPts val="0"/>
              </a:spcAft>
              <a:buSzPts val="1600"/>
              <a:buChar char="○"/>
            </a:pPr>
            <a:r>
              <a:rPr lang="de-CH"/>
              <a:t>main difference with traditional RDBMS is latency</a:t>
            </a:r>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800">
              <a:latin typeface="Arial"/>
              <a:ea typeface="Arial"/>
              <a:cs typeface="Arial"/>
              <a:sym typeface="Arial"/>
            </a:endParaRPr>
          </a:p>
          <a:p>
            <a:pPr indent="0" lvl="0" marL="914400" rtl="0" algn="l">
              <a:lnSpc>
                <a:spcPct val="150000"/>
              </a:lnSpc>
              <a:spcBef>
                <a:spcPts val="0"/>
              </a:spcBef>
              <a:spcAft>
                <a:spcPts val="0"/>
              </a:spcAft>
              <a:buNone/>
            </a:pPr>
            <a:r>
              <a:rPr lang="de-CH" sz="18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sz="1800">
              <a:latin typeface="Arial"/>
              <a:ea typeface="Arial"/>
              <a:cs typeface="Arial"/>
              <a:sym typeface="Arial"/>
            </a:endParaRPr>
          </a:p>
          <a:p>
            <a:pPr indent="0" lvl="0" marL="0" rtl="0" algn="l">
              <a:lnSpc>
                <a:spcPct val="115000"/>
              </a:lnSpc>
              <a:spcBef>
                <a:spcPts val="120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rPr lang="de-CH" sz="1100">
                <a:latin typeface="Arial"/>
                <a:ea typeface="Arial"/>
                <a:cs typeface="Arial"/>
                <a:sym typeface="Arial"/>
              </a:rPr>
              <a:t>		</a:t>
            </a:r>
            <a:endParaRPr sz="1100">
              <a:latin typeface="Arial"/>
              <a:ea typeface="Arial"/>
              <a:cs typeface="Arial"/>
              <a:sym typeface="Arial"/>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p:txBody>
      </p:sp>
      <p:sp>
        <p:nvSpPr>
          <p:cNvPr id="240" name="Google Shape;240;p2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41" name="Google Shape;241;p27"/>
          <p:cNvPicPr preferRelativeResize="0"/>
          <p:nvPr/>
        </p:nvPicPr>
        <p:blipFill>
          <a:blip r:embed="rId3">
            <a:alphaModFix/>
          </a:blip>
          <a:stretch>
            <a:fillRect/>
          </a:stretch>
        </p:blipFill>
        <p:spPr>
          <a:xfrm>
            <a:off x="2286000" y="3679144"/>
            <a:ext cx="4572001" cy="2520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47" name="Google Shape;247;p28"/>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a:t>
            </a:r>
            <a:r>
              <a:rPr lang="de-CH" sz="1400"/>
              <a:t>Key-Value Stores</a:t>
            </a:r>
            <a:endParaRPr sz="1400"/>
          </a:p>
          <a:p>
            <a:pPr indent="-317500" lvl="0" marL="914400" rtl="0" algn="l">
              <a:lnSpc>
                <a:spcPct val="150000"/>
              </a:lnSpc>
              <a:spcBef>
                <a:spcPts val="0"/>
              </a:spcBef>
              <a:spcAft>
                <a:spcPts val="0"/>
              </a:spcAft>
              <a:buSzPts val="1400"/>
              <a:buChar char="○"/>
            </a:pPr>
            <a:r>
              <a:rPr lang="de-CH" sz="1400"/>
              <a:t>Dynamo, MongoDB</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330200" lvl="0" marL="540000" rtl="0" algn="l">
              <a:lnSpc>
                <a:spcPct val="150000"/>
              </a:lnSpc>
              <a:spcBef>
                <a:spcPts val="0"/>
              </a:spcBef>
              <a:spcAft>
                <a:spcPts val="0"/>
              </a:spcAft>
              <a:buSzPts val="1600"/>
              <a:buAutoNum type="arabicPeriod"/>
            </a:pPr>
            <a:r>
              <a:rPr lang="de-CH"/>
              <a:t>Similar model to object storage</a:t>
            </a:r>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a:p>
            <a:pPr indent="0" lvl="0" marL="914400" rtl="0" algn="l">
              <a:lnSpc>
                <a:spcPct val="150000"/>
              </a:lnSpc>
              <a:spcBef>
                <a:spcPts val="0"/>
              </a:spcBef>
              <a:spcAft>
                <a:spcPts val="0"/>
              </a:spcAft>
              <a:buNone/>
            </a:pPr>
            <a:r>
              <a:t/>
            </a:r>
            <a:endParaRPr/>
          </a:p>
          <a:p>
            <a:pPr indent="-342900" lvl="0" marL="540000" rtl="0" algn="l">
              <a:lnSpc>
                <a:spcPct val="150000"/>
              </a:lnSpc>
              <a:spcBef>
                <a:spcPts val="0"/>
              </a:spcBef>
              <a:spcAft>
                <a:spcPts val="0"/>
              </a:spcAft>
              <a:buSzPts val="1800"/>
              <a:buAutoNum type="arabicPeriod"/>
            </a:pPr>
            <a:r>
              <a:rPr lang="de-CH"/>
              <a:t>Smaller objects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342900" lvl="0" marL="540000" rtl="0" algn="l">
              <a:lnSpc>
                <a:spcPct val="150000"/>
              </a:lnSpc>
              <a:spcBef>
                <a:spcPts val="0"/>
              </a:spcBef>
              <a:spcAft>
                <a:spcPts val="0"/>
              </a:spcAft>
              <a:buSzPts val="1800"/>
              <a:buAutoNum type="arabicPeriod"/>
            </a:pPr>
            <a:r>
              <a:rPr lang="de-CH"/>
              <a:t>No metadata</a:t>
            </a:r>
            <a:endParaRPr/>
          </a:p>
        </p:txBody>
      </p:sp>
      <p:sp>
        <p:nvSpPr>
          <p:cNvPr id="248" name="Google Shape;248;p2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49" name="Google Shape;249;p28"/>
          <p:cNvPicPr preferRelativeResize="0"/>
          <p:nvPr/>
        </p:nvPicPr>
        <p:blipFill>
          <a:blip r:embed="rId3">
            <a:alphaModFix/>
          </a:blip>
          <a:stretch>
            <a:fillRect/>
          </a:stretch>
        </p:blipFill>
        <p:spPr>
          <a:xfrm>
            <a:off x="4981475" y="2509122"/>
            <a:ext cx="1793360" cy="919875"/>
          </a:xfrm>
          <a:prstGeom prst="rect">
            <a:avLst/>
          </a:prstGeom>
          <a:noFill/>
          <a:ln>
            <a:noFill/>
          </a:ln>
        </p:spPr>
      </p:pic>
      <p:pic>
        <p:nvPicPr>
          <p:cNvPr id="250" name="Google Shape;250;p28"/>
          <p:cNvPicPr preferRelativeResize="0"/>
          <p:nvPr/>
        </p:nvPicPr>
        <p:blipFill>
          <a:blip r:embed="rId4">
            <a:alphaModFix/>
          </a:blip>
          <a:stretch>
            <a:fillRect/>
          </a:stretch>
        </p:blipFill>
        <p:spPr>
          <a:xfrm>
            <a:off x="5161975" y="4001424"/>
            <a:ext cx="1889551" cy="919874"/>
          </a:xfrm>
          <a:prstGeom prst="rect">
            <a:avLst/>
          </a:prstGeom>
          <a:noFill/>
          <a:ln>
            <a:noFill/>
          </a:ln>
        </p:spPr>
      </p:pic>
      <p:pic>
        <p:nvPicPr>
          <p:cNvPr id="251" name="Google Shape;251;p28"/>
          <p:cNvPicPr preferRelativeResize="0"/>
          <p:nvPr/>
        </p:nvPicPr>
        <p:blipFill>
          <a:blip r:embed="rId5">
            <a:alphaModFix/>
          </a:blip>
          <a:stretch>
            <a:fillRect/>
          </a:stretch>
        </p:blipFill>
        <p:spPr>
          <a:xfrm>
            <a:off x="5161963" y="5243475"/>
            <a:ext cx="962275" cy="1209725"/>
          </a:xfrm>
          <a:prstGeom prst="rect">
            <a:avLst/>
          </a:prstGeom>
          <a:noFill/>
          <a:ln>
            <a:noFill/>
          </a:ln>
        </p:spPr>
      </p:pic>
      <p:pic>
        <p:nvPicPr>
          <p:cNvPr id="252" name="Google Shape;252;p28"/>
          <p:cNvPicPr preferRelativeResize="0"/>
          <p:nvPr/>
        </p:nvPicPr>
        <p:blipFill>
          <a:blip r:embed="rId6">
            <a:alphaModFix/>
          </a:blip>
          <a:stretch>
            <a:fillRect/>
          </a:stretch>
        </p:blipFill>
        <p:spPr>
          <a:xfrm>
            <a:off x="7117850" y="2668455"/>
            <a:ext cx="1889551" cy="6012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58" name="Google Shape;258;p2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0" marL="914400" rtl="0" algn="l">
              <a:lnSpc>
                <a:spcPct val="150000"/>
              </a:lnSpc>
              <a:spcBef>
                <a:spcPts val="0"/>
              </a:spcBef>
              <a:spcAft>
                <a:spcPts val="0"/>
              </a:spcAft>
              <a:buSzPts val="1600"/>
              <a:buChar char="○"/>
            </a:pPr>
            <a:r>
              <a:rPr b="1" lang="de-CH" sz="1400"/>
              <a:t>2000s - The NoSQL era</a:t>
            </a:r>
            <a:r>
              <a:rPr lang="de-CH" sz="1400"/>
              <a:t>: Key-Value Stores</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a:p>
            <a:pPr indent="-342900" lvl="0" marL="450000" rtl="0" algn="l">
              <a:lnSpc>
                <a:spcPct val="150000"/>
              </a:lnSpc>
              <a:spcBef>
                <a:spcPts val="0"/>
              </a:spcBef>
              <a:spcAft>
                <a:spcPts val="0"/>
              </a:spcAft>
              <a:buSzPts val="1800"/>
              <a:buChar char="●"/>
            </a:pPr>
            <a:r>
              <a:rPr lang="de-CH"/>
              <a:t>Why do we simplify in comparison to Object Storage?</a:t>
            </a:r>
            <a:endParaRPr/>
          </a:p>
          <a:p>
            <a:pPr indent="0" lvl="0" marL="0" rtl="0" algn="l">
              <a:lnSpc>
                <a:spcPct val="150000"/>
              </a:lnSpc>
              <a:spcBef>
                <a:spcPts val="0"/>
              </a:spcBef>
              <a:spcAft>
                <a:spcPts val="0"/>
              </a:spcAft>
              <a:buNone/>
            </a:pPr>
            <a:r>
              <a:t/>
            </a:r>
            <a:endParaRPr/>
          </a:p>
        </p:txBody>
      </p:sp>
      <p:sp>
        <p:nvSpPr>
          <p:cNvPr id="259" name="Google Shape;259;p2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60" name="Google Shape;260;p29"/>
          <p:cNvPicPr preferRelativeResize="0"/>
          <p:nvPr/>
        </p:nvPicPr>
        <p:blipFill>
          <a:blip r:embed="rId3">
            <a:alphaModFix/>
          </a:blip>
          <a:stretch>
            <a:fillRect/>
          </a:stretch>
        </p:blipFill>
        <p:spPr>
          <a:xfrm>
            <a:off x="1764388" y="3636078"/>
            <a:ext cx="5615226" cy="265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66" name="Google Shape;266;p3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1" marL="1371600" rtl="0" algn="l">
              <a:lnSpc>
                <a:spcPct val="150000"/>
              </a:lnSpc>
              <a:spcBef>
                <a:spcPts val="0"/>
              </a:spcBef>
              <a:spcAft>
                <a:spcPts val="0"/>
              </a:spcAft>
              <a:buSzPts val="1600"/>
              <a:buChar char="○"/>
            </a:pPr>
            <a:r>
              <a:rPr b="1" lang="de-CH"/>
              <a:t>2000s - The NoSQL era</a:t>
            </a:r>
            <a:r>
              <a:rPr lang="de-CH"/>
              <a:t>: </a:t>
            </a:r>
            <a:r>
              <a:rPr lang="de-CH"/>
              <a:t>Wide column stores</a:t>
            </a:r>
            <a:endParaRPr/>
          </a:p>
          <a:p>
            <a:pPr indent="-330200" lvl="1" marL="1371600" rtl="0" algn="l">
              <a:lnSpc>
                <a:spcPct val="150000"/>
              </a:lnSpc>
              <a:spcBef>
                <a:spcPts val="0"/>
              </a:spcBef>
              <a:spcAft>
                <a:spcPts val="0"/>
              </a:spcAft>
              <a:buSzPts val="1600"/>
              <a:buChar char="○"/>
            </a:pPr>
            <a:r>
              <a:rPr lang="de-CH"/>
              <a:t>HBase, Cassandra</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Design principle:  Store together what is accessed together (columnar model)</a:t>
            </a:r>
            <a:endParaRPr/>
          </a:p>
        </p:txBody>
      </p:sp>
      <p:sp>
        <p:nvSpPr>
          <p:cNvPr id="267" name="Google Shape;267;p3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68" name="Google Shape;268;p30"/>
          <p:cNvPicPr preferRelativeResize="0"/>
          <p:nvPr/>
        </p:nvPicPr>
        <p:blipFill>
          <a:blip r:embed="rId3">
            <a:alphaModFix/>
          </a:blip>
          <a:stretch>
            <a:fillRect/>
          </a:stretch>
        </p:blipFill>
        <p:spPr>
          <a:xfrm>
            <a:off x="1737025" y="2886476"/>
            <a:ext cx="5990641" cy="1620500"/>
          </a:xfrm>
          <a:prstGeom prst="rect">
            <a:avLst/>
          </a:prstGeom>
          <a:noFill/>
          <a:ln cap="flat" cmpd="sng" w="28575">
            <a:solidFill>
              <a:srgbClr val="3C78D8"/>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74" name="Google Shape;274;p3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1" marL="1371600" rtl="0" algn="l">
              <a:lnSpc>
                <a:spcPct val="150000"/>
              </a:lnSpc>
              <a:spcBef>
                <a:spcPts val="0"/>
              </a:spcBef>
              <a:spcAft>
                <a:spcPts val="0"/>
              </a:spcAft>
              <a:buSzPts val="1600"/>
              <a:buChar char="○"/>
            </a:pPr>
            <a:r>
              <a:rPr b="1" lang="de-CH"/>
              <a:t>2000s - The NoSQL era</a:t>
            </a:r>
            <a:r>
              <a:rPr lang="de-CH"/>
              <a:t>: Wide column stores</a:t>
            </a:r>
            <a:endParaRPr/>
          </a:p>
          <a:p>
            <a:pPr indent="0" lvl="0" marL="0" rtl="0" algn="l">
              <a:lnSpc>
                <a:spcPct val="150000"/>
              </a:lnSpc>
              <a:spcBef>
                <a:spcPts val="0"/>
              </a:spcBef>
              <a:spcAft>
                <a:spcPts val="0"/>
              </a:spcAft>
              <a:buNone/>
            </a:pPr>
            <a:r>
              <a:t/>
            </a:r>
            <a:endParaRPr/>
          </a:p>
        </p:txBody>
      </p:sp>
      <p:sp>
        <p:nvSpPr>
          <p:cNvPr id="275" name="Google Shape;275;p3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276" name="Google Shape;276;p31"/>
          <p:cNvPicPr preferRelativeResize="0"/>
          <p:nvPr/>
        </p:nvPicPr>
        <p:blipFill>
          <a:blip r:embed="rId3">
            <a:alphaModFix/>
          </a:blip>
          <a:stretch>
            <a:fillRect/>
          </a:stretch>
        </p:blipFill>
        <p:spPr>
          <a:xfrm>
            <a:off x="1134413" y="2686903"/>
            <a:ext cx="7195868" cy="3108274"/>
          </a:xfrm>
          <a:prstGeom prst="rect">
            <a:avLst/>
          </a:prstGeom>
          <a:noFill/>
          <a:ln>
            <a:noFill/>
          </a:ln>
        </p:spPr>
      </p:pic>
      <p:pic>
        <p:nvPicPr>
          <p:cNvPr id="277" name="Google Shape;277;p31"/>
          <p:cNvPicPr preferRelativeResize="0"/>
          <p:nvPr/>
        </p:nvPicPr>
        <p:blipFill>
          <a:blip r:embed="rId4">
            <a:alphaModFix/>
          </a:blip>
          <a:stretch>
            <a:fillRect/>
          </a:stretch>
        </p:blipFill>
        <p:spPr>
          <a:xfrm>
            <a:off x="4362450" y="2198500"/>
            <a:ext cx="1597324" cy="488400"/>
          </a:xfrm>
          <a:prstGeom prst="rect">
            <a:avLst/>
          </a:prstGeom>
          <a:noFill/>
          <a:ln>
            <a:noFill/>
          </a:ln>
        </p:spPr>
      </p:pic>
      <p:pic>
        <p:nvPicPr>
          <p:cNvPr id="278" name="Google Shape;278;p31"/>
          <p:cNvPicPr preferRelativeResize="0"/>
          <p:nvPr/>
        </p:nvPicPr>
        <p:blipFill>
          <a:blip r:embed="rId5">
            <a:alphaModFix/>
          </a:blip>
          <a:stretch>
            <a:fillRect/>
          </a:stretch>
        </p:blipFill>
        <p:spPr>
          <a:xfrm>
            <a:off x="4206775" y="4437625"/>
            <a:ext cx="2083575" cy="121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284" name="Google Shape;284;p3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Modern forms of data storage</a:t>
            </a:r>
            <a:endParaRPr/>
          </a:p>
          <a:p>
            <a:pPr indent="-330200" lvl="1" marL="1371600" rtl="0" algn="l">
              <a:lnSpc>
                <a:spcPct val="150000"/>
              </a:lnSpc>
              <a:spcBef>
                <a:spcPts val="0"/>
              </a:spcBef>
              <a:spcAft>
                <a:spcPts val="0"/>
              </a:spcAft>
              <a:buSzPts val="1600"/>
              <a:buChar char="○"/>
            </a:pPr>
            <a:r>
              <a:rPr b="1" lang="de-CH"/>
              <a:t>2000s - The NoSQL era</a:t>
            </a:r>
            <a:r>
              <a:rPr lang="de-CH"/>
              <a:t>: Wide column stores</a:t>
            </a:r>
            <a:endParaRPr/>
          </a:p>
          <a:p>
            <a:pPr indent="0" lvl="0" marL="0" rtl="0" algn="l">
              <a:lnSpc>
                <a:spcPct val="150000"/>
              </a:lnSpc>
              <a:spcBef>
                <a:spcPts val="0"/>
              </a:spcBef>
              <a:spcAft>
                <a:spcPts val="0"/>
              </a:spcAft>
              <a:buNone/>
            </a:pPr>
            <a:r>
              <a:t/>
            </a:r>
            <a:endParaRPr/>
          </a:p>
        </p:txBody>
      </p:sp>
      <p:sp>
        <p:nvSpPr>
          <p:cNvPr id="285" name="Google Shape;285;p3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286" name="Google Shape;286;p32"/>
          <p:cNvSpPr txBox="1"/>
          <p:nvPr/>
        </p:nvSpPr>
        <p:spPr>
          <a:xfrm>
            <a:off x="695325" y="3855475"/>
            <a:ext cx="10587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rowkey</a:t>
            </a:r>
            <a:endParaRPr b="1" sz="1600">
              <a:latin typeface="Verdana"/>
              <a:ea typeface="Verdana"/>
              <a:cs typeface="Verdana"/>
              <a:sym typeface="Verdana"/>
            </a:endParaRPr>
          </a:p>
        </p:txBody>
      </p:sp>
      <p:sp>
        <p:nvSpPr>
          <p:cNvPr id="287" name="Google Shape;287;p32"/>
          <p:cNvSpPr/>
          <p:nvPr/>
        </p:nvSpPr>
        <p:spPr>
          <a:xfrm>
            <a:off x="1820325" y="2659975"/>
            <a:ext cx="276300" cy="2795700"/>
          </a:xfrm>
          <a:prstGeom prst="leftBrace">
            <a:avLst>
              <a:gd fmla="val 50000" name="adj1"/>
              <a:gd fmla="val 50542"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txBox="1"/>
          <p:nvPr/>
        </p:nvSpPr>
        <p:spPr>
          <a:xfrm>
            <a:off x="2333625" y="2560075"/>
            <a:ext cx="12384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a:t>
            </a:r>
            <a:endParaRPr b="1" sz="1600">
              <a:latin typeface="Verdana"/>
              <a:ea typeface="Verdana"/>
              <a:cs typeface="Verdana"/>
              <a:sym typeface="Verdana"/>
            </a:endParaRPr>
          </a:p>
          <a:p>
            <a:pPr indent="0" lvl="0" marL="0" rtl="0" algn="l">
              <a:spcBef>
                <a:spcPts val="0"/>
              </a:spcBef>
              <a:spcAft>
                <a:spcPts val="0"/>
              </a:spcAft>
              <a:buNone/>
            </a:pPr>
            <a:r>
              <a:rPr b="1" lang="de-CH" sz="1600">
                <a:latin typeface="Verdana"/>
                <a:ea typeface="Verdana"/>
                <a:cs typeface="Verdana"/>
                <a:sym typeface="Verdana"/>
              </a:rPr>
              <a:t>family A</a:t>
            </a:r>
            <a:endParaRPr b="1" sz="1600">
              <a:latin typeface="Verdana"/>
              <a:ea typeface="Verdana"/>
              <a:cs typeface="Verdana"/>
              <a:sym typeface="Verdana"/>
            </a:endParaRPr>
          </a:p>
        </p:txBody>
      </p:sp>
      <p:sp>
        <p:nvSpPr>
          <p:cNvPr id="289" name="Google Shape;289;p32"/>
          <p:cNvSpPr txBox="1"/>
          <p:nvPr/>
        </p:nvSpPr>
        <p:spPr>
          <a:xfrm>
            <a:off x="2333625" y="3699475"/>
            <a:ext cx="1238400" cy="6168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a:t>
            </a:r>
            <a:endParaRPr b="1" sz="1600">
              <a:latin typeface="Verdana"/>
              <a:ea typeface="Verdana"/>
              <a:cs typeface="Verdana"/>
              <a:sym typeface="Verdana"/>
            </a:endParaRPr>
          </a:p>
          <a:p>
            <a:pPr indent="0" lvl="0" marL="0" rtl="0" algn="l">
              <a:spcBef>
                <a:spcPts val="0"/>
              </a:spcBef>
              <a:spcAft>
                <a:spcPts val="0"/>
              </a:spcAft>
              <a:buNone/>
            </a:pPr>
            <a:r>
              <a:rPr b="1" lang="de-CH" sz="1600">
                <a:latin typeface="Verdana"/>
                <a:ea typeface="Verdana"/>
                <a:cs typeface="Verdana"/>
                <a:sym typeface="Verdana"/>
              </a:rPr>
              <a:t>family B</a:t>
            </a:r>
            <a:endParaRPr b="1" sz="1600">
              <a:latin typeface="Verdana"/>
              <a:ea typeface="Verdana"/>
              <a:cs typeface="Verdana"/>
              <a:sym typeface="Verdana"/>
            </a:endParaRPr>
          </a:p>
        </p:txBody>
      </p:sp>
      <p:sp>
        <p:nvSpPr>
          <p:cNvPr id="290" name="Google Shape;290;p32"/>
          <p:cNvSpPr txBox="1"/>
          <p:nvPr/>
        </p:nvSpPr>
        <p:spPr>
          <a:xfrm>
            <a:off x="2333625" y="4838875"/>
            <a:ext cx="12384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a:t>
            </a:r>
            <a:endParaRPr b="1" sz="1600">
              <a:latin typeface="Verdana"/>
              <a:ea typeface="Verdana"/>
              <a:cs typeface="Verdana"/>
              <a:sym typeface="Verdana"/>
            </a:endParaRPr>
          </a:p>
          <a:p>
            <a:pPr indent="0" lvl="0" marL="0" rtl="0" algn="l">
              <a:spcBef>
                <a:spcPts val="0"/>
              </a:spcBef>
              <a:spcAft>
                <a:spcPts val="0"/>
              </a:spcAft>
              <a:buNone/>
            </a:pPr>
            <a:r>
              <a:rPr b="1" lang="de-CH" sz="1600">
                <a:latin typeface="Verdana"/>
                <a:ea typeface="Verdana"/>
                <a:cs typeface="Verdana"/>
                <a:sym typeface="Verdana"/>
              </a:rPr>
              <a:t>family C</a:t>
            </a:r>
            <a:endParaRPr b="1" sz="1600">
              <a:latin typeface="Verdana"/>
              <a:ea typeface="Verdana"/>
              <a:cs typeface="Verdana"/>
              <a:sym typeface="Verdana"/>
            </a:endParaRPr>
          </a:p>
        </p:txBody>
      </p:sp>
      <p:sp>
        <p:nvSpPr>
          <p:cNvPr id="291" name="Google Shape;291;p32"/>
          <p:cNvSpPr/>
          <p:nvPr/>
        </p:nvSpPr>
        <p:spPr>
          <a:xfrm>
            <a:off x="3603525" y="3437575"/>
            <a:ext cx="174000" cy="1240500"/>
          </a:xfrm>
          <a:prstGeom prst="leftBrace">
            <a:avLst>
              <a:gd fmla="val 50000" name="adj1"/>
              <a:gd fmla="val 50455" name="adj2"/>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txBox="1"/>
          <p:nvPr/>
        </p:nvSpPr>
        <p:spPr>
          <a:xfrm>
            <a:off x="3809025" y="3294775"/>
            <a:ext cx="7809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 1</a:t>
            </a:r>
            <a:endParaRPr b="1" sz="1600">
              <a:latin typeface="Verdana"/>
              <a:ea typeface="Verdana"/>
              <a:cs typeface="Verdana"/>
              <a:sym typeface="Verdana"/>
            </a:endParaRPr>
          </a:p>
        </p:txBody>
      </p:sp>
      <p:sp>
        <p:nvSpPr>
          <p:cNvPr id="293" name="Google Shape;293;p32"/>
          <p:cNvSpPr txBox="1"/>
          <p:nvPr/>
        </p:nvSpPr>
        <p:spPr>
          <a:xfrm>
            <a:off x="3809025" y="3855475"/>
            <a:ext cx="7809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 2</a:t>
            </a:r>
            <a:endParaRPr b="1" sz="1600">
              <a:latin typeface="Verdana"/>
              <a:ea typeface="Verdana"/>
              <a:cs typeface="Verdana"/>
              <a:sym typeface="Verdana"/>
            </a:endParaRPr>
          </a:p>
        </p:txBody>
      </p:sp>
      <p:sp>
        <p:nvSpPr>
          <p:cNvPr id="294" name="Google Shape;294;p32"/>
          <p:cNvSpPr txBox="1"/>
          <p:nvPr/>
        </p:nvSpPr>
        <p:spPr>
          <a:xfrm>
            <a:off x="3809025" y="4416175"/>
            <a:ext cx="7809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col 3</a:t>
            </a:r>
            <a:endParaRPr b="1" sz="1600">
              <a:latin typeface="Verdana"/>
              <a:ea typeface="Verdana"/>
              <a:cs typeface="Verdana"/>
              <a:sym typeface="Verdana"/>
            </a:endParaRPr>
          </a:p>
        </p:txBody>
      </p:sp>
      <p:sp>
        <p:nvSpPr>
          <p:cNvPr id="295" name="Google Shape;295;p32"/>
          <p:cNvSpPr/>
          <p:nvPr/>
        </p:nvSpPr>
        <p:spPr>
          <a:xfrm>
            <a:off x="4632188" y="3007825"/>
            <a:ext cx="174000" cy="978600"/>
          </a:xfrm>
          <a:prstGeom prst="leftBrace">
            <a:avLst>
              <a:gd fmla="val 50000" name="adj1"/>
              <a:gd fmla="val 52148"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txBox="1"/>
          <p:nvPr/>
        </p:nvSpPr>
        <p:spPr>
          <a:xfrm>
            <a:off x="4848450" y="2895600"/>
            <a:ext cx="16953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timestamp 1</a:t>
            </a:r>
            <a:endParaRPr b="1" sz="1600">
              <a:latin typeface="Verdana"/>
              <a:ea typeface="Verdana"/>
              <a:cs typeface="Verdana"/>
              <a:sym typeface="Verdana"/>
            </a:endParaRPr>
          </a:p>
        </p:txBody>
      </p:sp>
      <p:sp>
        <p:nvSpPr>
          <p:cNvPr id="297" name="Google Shape;297;p32"/>
          <p:cNvSpPr txBox="1"/>
          <p:nvPr/>
        </p:nvSpPr>
        <p:spPr>
          <a:xfrm>
            <a:off x="4848450" y="3775675"/>
            <a:ext cx="16953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timestamp 2</a:t>
            </a:r>
            <a:endParaRPr b="1" sz="1600">
              <a:latin typeface="Verdana"/>
              <a:ea typeface="Verdana"/>
              <a:cs typeface="Verdana"/>
              <a:sym typeface="Verdana"/>
            </a:endParaRPr>
          </a:p>
        </p:txBody>
      </p:sp>
      <p:cxnSp>
        <p:nvCxnSpPr>
          <p:cNvPr id="298" name="Google Shape;298;p32"/>
          <p:cNvCxnSpPr/>
          <p:nvPr/>
        </p:nvCxnSpPr>
        <p:spPr>
          <a:xfrm>
            <a:off x="6581850" y="3095375"/>
            <a:ext cx="638100" cy="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32"/>
          <p:cNvSpPr txBox="1"/>
          <p:nvPr/>
        </p:nvSpPr>
        <p:spPr>
          <a:xfrm>
            <a:off x="7372575" y="2895600"/>
            <a:ext cx="7809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data</a:t>
            </a:r>
            <a:endParaRPr b="1" sz="1600">
              <a:latin typeface="Verdana"/>
              <a:ea typeface="Verdana"/>
              <a:cs typeface="Verdana"/>
              <a:sym typeface="Verdana"/>
            </a:endParaRPr>
          </a:p>
        </p:txBody>
      </p:sp>
      <p:cxnSp>
        <p:nvCxnSpPr>
          <p:cNvPr id="300" name="Google Shape;300;p32"/>
          <p:cNvCxnSpPr/>
          <p:nvPr/>
        </p:nvCxnSpPr>
        <p:spPr>
          <a:xfrm>
            <a:off x="6581850" y="3899575"/>
            <a:ext cx="638100" cy="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p32"/>
          <p:cNvSpPr txBox="1"/>
          <p:nvPr/>
        </p:nvSpPr>
        <p:spPr>
          <a:xfrm>
            <a:off x="7372575" y="3679375"/>
            <a:ext cx="780900" cy="404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1600">
                <a:latin typeface="Verdana"/>
                <a:ea typeface="Verdana"/>
                <a:cs typeface="Verdana"/>
                <a:sym typeface="Verdana"/>
              </a:rPr>
              <a:t>data</a:t>
            </a:r>
            <a:endParaRPr b="1" sz="1600">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Enter the world of Big Data</a:t>
            </a:r>
            <a:endParaRPr/>
          </a:p>
        </p:txBody>
      </p:sp>
      <p:sp>
        <p:nvSpPr>
          <p:cNvPr id="307" name="Google Shape;307;p3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lnSpc>
                <a:spcPct val="150000"/>
              </a:lnSpc>
              <a:spcBef>
                <a:spcPts val="0"/>
              </a:spcBef>
              <a:spcAft>
                <a:spcPts val="0"/>
              </a:spcAft>
              <a:buNone/>
            </a:pPr>
            <a:r>
              <a:rPr b="1" lang="de-CH"/>
              <a:t>Traditional business analytics process</a:t>
            </a:r>
            <a:endParaRPr b="1"/>
          </a:p>
          <a:p>
            <a:pPr indent="-330200" lvl="1" marL="809999" rtl="0" algn="l">
              <a:lnSpc>
                <a:spcPct val="150000"/>
              </a:lnSpc>
              <a:spcBef>
                <a:spcPts val="0"/>
              </a:spcBef>
              <a:spcAft>
                <a:spcPts val="0"/>
              </a:spcAft>
              <a:buSzPts val="1600"/>
              <a:buAutoNum type="arabicPeriod"/>
            </a:pPr>
            <a:r>
              <a:rPr lang="de-CH"/>
              <a:t>Start with end-user requirements to identify desired reports and queries</a:t>
            </a:r>
            <a:endParaRPr/>
          </a:p>
          <a:p>
            <a:pPr indent="-330200" lvl="1" marL="809999" rtl="0" algn="l">
              <a:lnSpc>
                <a:spcPct val="150000"/>
              </a:lnSpc>
              <a:spcBef>
                <a:spcPts val="0"/>
              </a:spcBef>
              <a:spcAft>
                <a:spcPts val="0"/>
              </a:spcAft>
              <a:buSzPts val="1600"/>
              <a:buAutoNum type="arabicPeriod"/>
            </a:pPr>
            <a:r>
              <a:rPr lang="de-CH"/>
              <a:t>Define corresponding database schemas and queries</a:t>
            </a:r>
            <a:endParaRPr/>
          </a:p>
          <a:p>
            <a:pPr indent="-330200" lvl="1" marL="809999" rtl="0" algn="l">
              <a:lnSpc>
                <a:spcPct val="150000"/>
              </a:lnSpc>
              <a:spcBef>
                <a:spcPts val="0"/>
              </a:spcBef>
              <a:spcAft>
                <a:spcPts val="0"/>
              </a:spcAft>
              <a:buSzPts val="1600"/>
              <a:buAutoNum type="arabicPeriod"/>
            </a:pPr>
            <a:r>
              <a:rPr lang="de-CH"/>
              <a:t>Create a ETL pipeline to extract required data and to transform it to target schema</a:t>
            </a:r>
            <a:endParaRPr/>
          </a:p>
          <a:p>
            <a:pPr indent="-330200" lvl="1" marL="809999" rtl="0" algn="l">
              <a:lnSpc>
                <a:spcPct val="150000"/>
              </a:lnSpc>
              <a:spcBef>
                <a:spcPts val="0"/>
              </a:spcBef>
              <a:spcAft>
                <a:spcPts val="0"/>
              </a:spcAft>
              <a:buSzPts val="1600"/>
              <a:buAutoNum type="arabicPeriod"/>
            </a:pPr>
            <a:r>
              <a:rPr lang="de-CH"/>
              <a:t>Create reports. Analyze data</a:t>
            </a:r>
            <a:endParaRPr/>
          </a:p>
        </p:txBody>
      </p:sp>
      <p:sp>
        <p:nvSpPr>
          <p:cNvPr id="308" name="Google Shape;308;p3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grpSp>
        <p:nvGrpSpPr>
          <p:cNvPr id="309" name="Google Shape;309;p33"/>
          <p:cNvGrpSpPr/>
          <p:nvPr/>
        </p:nvGrpSpPr>
        <p:grpSpPr>
          <a:xfrm>
            <a:off x="5028011" y="1157733"/>
            <a:ext cx="4017582" cy="4085329"/>
            <a:chOff x="1978637" y="2164703"/>
            <a:chExt cx="4883411" cy="4965758"/>
          </a:xfrm>
        </p:grpSpPr>
        <p:sp>
          <p:nvSpPr>
            <p:cNvPr id="310" name="Google Shape;310;p33"/>
            <p:cNvSpPr/>
            <p:nvPr/>
          </p:nvSpPr>
          <p:spPr>
            <a:xfrm rot="-2081266">
              <a:off x="3913420" y="3998558"/>
              <a:ext cx="1323660" cy="1321079"/>
            </a:xfrm>
            <a:prstGeom prst="ellipse">
              <a:avLst/>
            </a:prstGeom>
            <a:solidFill>
              <a:srgbClr val="A1C3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311" name="Google Shape;311;p33"/>
            <p:cNvGrpSpPr/>
            <p:nvPr/>
          </p:nvGrpSpPr>
          <p:grpSpPr>
            <a:xfrm>
              <a:off x="1978637" y="3295438"/>
              <a:ext cx="2407147" cy="2190413"/>
              <a:chOff x="1978637" y="1202068"/>
              <a:chExt cx="2407147" cy="2190413"/>
            </a:xfrm>
          </p:grpSpPr>
          <p:sp>
            <p:nvSpPr>
              <p:cNvPr id="312" name="Google Shape;312;p33"/>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3"/>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8D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3"/>
              <p:cNvSpPr txBox="1"/>
              <p:nvPr/>
            </p:nvSpPr>
            <p:spPr>
              <a:xfrm rot="-4432438">
                <a:off x="2754947" y="1907136"/>
                <a:ext cx="1424656" cy="56253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200">
                    <a:solidFill>
                      <a:srgbClr val="FFFFFF"/>
                    </a:solidFill>
                    <a:latin typeface="Roboto"/>
                    <a:ea typeface="Roboto"/>
                    <a:cs typeface="Roboto"/>
                    <a:sym typeface="Roboto"/>
                  </a:rPr>
                  <a:t>Create reports</a:t>
                </a:r>
                <a:endParaRPr b="1" sz="1200">
                  <a:solidFill>
                    <a:srgbClr val="FFFFFF"/>
                  </a:solidFill>
                  <a:latin typeface="Roboto"/>
                  <a:ea typeface="Roboto"/>
                  <a:cs typeface="Roboto"/>
                  <a:sym typeface="Roboto"/>
                </a:endParaRPr>
              </a:p>
              <a:p>
                <a:pPr indent="0" lvl="0" marL="0" rtl="0" algn="ctr">
                  <a:spcBef>
                    <a:spcPts val="0"/>
                  </a:spcBef>
                  <a:spcAft>
                    <a:spcPts val="0"/>
                  </a:spcAft>
                  <a:buNone/>
                </a:pPr>
                <a:r>
                  <a:rPr b="1" lang="de-CH" sz="1200">
                    <a:solidFill>
                      <a:srgbClr val="FFFFFF"/>
                    </a:solidFill>
                    <a:latin typeface="Roboto"/>
                    <a:ea typeface="Roboto"/>
                    <a:cs typeface="Roboto"/>
                    <a:sym typeface="Roboto"/>
                  </a:rPr>
                  <a:t>Do Analytics</a:t>
                </a:r>
                <a:endParaRPr b="1" sz="1200">
                  <a:solidFill>
                    <a:srgbClr val="FFFFFF"/>
                  </a:solidFill>
                  <a:latin typeface="Roboto"/>
                  <a:ea typeface="Roboto"/>
                  <a:cs typeface="Roboto"/>
                  <a:sym typeface="Roboto"/>
                </a:endParaRPr>
              </a:p>
            </p:txBody>
          </p:sp>
        </p:grpSp>
        <p:grpSp>
          <p:nvGrpSpPr>
            <p:cNvPr id="315" name="Google Shape;315;p33"/>
            <p:cNvGrpSpPr/>
            <p:nvPr/>
          </p:nvGrpSpPr>
          <p:grpSpPr>
            <a:xfrm>
              <a:off x="2867112" y="4693297"/>
              <a:ext cx="2108006" cy="2437164"/>
              <a:chOff x="2867112" y="2599927"/>
              <a:chExt cx="2108006" cy="2437164"/>
            </a:xfrm>
          </p:grpSpPr>
          <p:sp>
            <p:nvSpPr>
              <p:cNvPr id="316" name="Google Shape;316;p33"/>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DDF"/>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3"/>
              <p:cNvSpPr txBox="1"/>
              <p:nvPr/>
            </p:nvSpPr>
            <p:spPr>
              <a:xfrm rot="2156063">
                <a:off x="3231785" y="3231412"/>
                <a:ext cx="1304574" cy="56288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200">
                    <a:solidFill>
                      <a:srgbClr val="FFFFFF"/>
                    </a:solidFill>
                    <a:latin typeface="Roboto"/>
                    <a:ea typeface="Roboto"/>
                    <a:cs typeface="Roboto"/>
                    <a:sym typeface="Roboto"/>
                  </a:rPr>
                  <a:t>Create ETL Pipeline</a:t>
                </a:r>
                <a:endParaRPr b="1" sz="1200">
                  <a:solidFill>
                    <a:srgbClr val="FFFFFF"/>
                  </a:solidFill>
                  <a:latin typeface="Roboto"/>
                  <a:ea typeface="Roboto"/>
                  <a:cs typeface="Roboto"/>
                  <a:sym typeface="Roboto"/>
                </a:endParaRPr>
              </a:p>
            </p:txBody>
          </p:sp>
        </p:grpSp>
        <p:grpSp>
          <p:nvGrpSpPr>
            <p:cNvPr id="319" name="Google Shape;319;p33"/>
            <p:cNvGrpSpPr/>
            <p:nvPr/>
          </p:nvGrpSpPr>
          <p:grpSpPr>
            <a:xfrm>
              <a:off x="4337515" y="4557784"/>
              <a:ext cx="2424506" cy="2097542"/>
              <a:chOff x="4337515" y="2464414"/>
              <a:chExt cx="2424506" cy="2097542"/>
            </a:xfrm>
          </p:grpSpPr>
          <p:sp>
            <p:nvSpPr>
              <p:cNvPr id="320" name="Google Shape;320;p33"/>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3"/>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5F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33"/>
              <p:cNvSpPr txBox="1"/>
              <p:nvPr/>
            </p:nvSpPr>
            <p:spPr>
              <a:xfrm rot="-2245873">
                <a:off x="4639442" y="3207930"/>
                <a:ext cx="1304523" cy="56306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200">
                    <a:solidFill>
                      <a:srgbClr val="FFFFFF"/>
                    </a:solidFill>
                    <a:latin typeface="Roboto"/>
                    <a:ea typeface="Roboto"/>
                    <a:cs typeface="Roboto"/>
                    <a:sym typeface="Roboto"/>
                  </a:rPr>
                  <a:t>Identify data sources</a:t>
                </a:r>
                <a:endParaRPr b="1" sz="1200">
                  <a:solidFill>
                    <a:srgbClr val="FFFFFF"/>
                  </a:solidFill>
                  <a:latin typeface="Roboto"/>
                  <a:ea typeface="Roboto"/>
                  <a:cs typeface="Roboto"/>
                  <a:sym typeface="Roboto"/>
                </a:endParaRPr>
              </a:p>
            </p:txBody>
          </p:sp>
        </p:grpSp>
        <p:grpSp>
          <p:nvGrpSpPr>
            <p:cNvPr id="323" name="Google Shape;323;p33"/>
            <p:cNvGrpSpPr/>
            <p:nvPr/>
          </p:nvGrpSpPr>
          <p:grpSpPr>
            <a:xfrm>
              <a:off x="3263096" y="2164703"/>
              <a:ext cx="2344104" cy="2370669"/>
              <a:chOff x="3263096" y="71333"/>
              <a:chExt cx="2344104" cy="2370669"/>
            </a:xfrm>
          </p:grpSpPr>
          <p:sp>
            <p:nvSpPr>
              <p:cNvPr id="324" name="Google Shape;324;p33"/>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3"/>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4A1"/>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3"/>
              <p:cNvSpPr txBox="1"/>
              <p:nvPr/>
            </p:nvSpPr>
            <p:spPr>
              <a:xfrm>
                <a:off x="3919793" y="1123211"/>
                <a:ext cx="13863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200">
                    <a:solidFill>
                      <a:srgbClr val="FFFFFF"/>
                    </a:solidFill>
                    <a:latin typeface="Roboto"/>
                    <a:ea typeface="Roboto"/>
                    <a:cs typeface="Roboto"/>
                    <a:sym typeface="Roboto"/>
                  </a:rPr>
                  <a:t>New Requirements</a:t>
                </a:r>
                <a:endParaRPr b="1" sz="1200">
                  <a:solidFill>
                    <a:srgbClr val="FFFFFF"/>
                  </a:solidFill>
                  <a:latin typeface="Roboto"/>
                  <a:ea typeface="Roboto"/>
                  <a:cs typeface="Roboto"/>
                  <a:sym typeface="Roboto"/>
                </a:endParaRPr>
              </a:p>
            </p:txBody>
          </p:sp>
        </p:grpSp>
        <p:grpSp>
          <p:nvGrpSpPr>
            <p:cNvPr id="327" name="Google Shape;327;p33"/>
            <p:cNvGrpSpPr/>
            <p:nvPr/>
          </p:nvGrpSpPr>
          <p:grpSpPr>
            <a:xfrm>
              <a:off x="4593307" y="2897746"/>
              <a:ext cx="2268741" cy="2444000"/>
              <a:chOff x="4593307" y="804376"/>
              <a:chExt cx="2268741" cy="2444000"/>
            </a:xfrm>
          </p:grpSpPr>
          <p:sp>
            <p:nvSpPr>
              <p:cNvPr id="328" name="Google Shape;328;p33"/>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3"/>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BF3"/>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3"/>
              <p:cNvSpPr txBox="1"/>
              <p:nvPr/>
            </p:nvSpPr>
            <p:spPr>
              <a:xfrm rot="4352156">
                <a:off x="5032997" y="1939707"/>
                <a:ext cx="1304532" cy="56293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200">
                    <a:solidFill>
                      <a:srgbClr val="FFFFFF"/>
                    </a:solidFill>
                    <a:latin typeface="Roboto"/>
                    <a:ea typeface="Roboto"/>
                    <a:cs typeface="Roboto"/>
                    <a:sym typeface="Roboto"/>
                  </a:rPr>
                  <a:t>Identify data schema and queries</a:t>
                </a:r>
                <a:endParaRPr b="1" sz="1200">
                  <a:solidFill>
                    <a:srgbClr val="FFFFFF"/>
                  </a:solidFill>
                  <a:latin typeface="Roboto"/>
                  <a:ea typeface="Roboto"/>
                  <a:cs typeface="Roboto"/>
                  <a:sym typeface="Roboto"/>
                </a:endParaRPr>
              </a:p>
            </p:txBody>
          </p:sp>
        </p:grpSp>
      </p:grpSp>
      <p:sp>
        <p:nvSpPr>
          <p:cNvPr id="331" name="Google Shape;331;p33"/>
          <p:cNvSpPr/>
          <p:nvPr/>
        </p:nvSpPr>
        <p:spPr>
          <a:xfrm>
            <a:off x="532750" y="6073400"/>
            <a:ext cx="7923600" cy="3798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CH" sz="1700">
                <a:solidFill>
                  <a:srgbClr val="FFFFFF"/>
                </a:solidFill>
              </a:rPr>
              <a:t>All data not immediately required is discarded or archived</a:t>
            </a:r>
            <a:endParaRPr b="1" sz="1700">
              <a:solidFill>
                <a:srgbClr val="FFFFFF"/>
              </a:solidFill>
            </a:endParaRPr>
          </a:p>
        </p:txBody>
      </p:sp>
      <p:sp>
        <p:nvSpPr>
          <p:cNvPr id="332" name="Google Shape;332;p33"/>
          <p:cNvSpPr/>
          <p:nvPr/>
        </p:nvSpPr>
        <p:spPr>
          <a:xfrm>
            <a:off x="600550" y="5297050"/>
            <a:ext cx="1026600" cy="5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CH"/>
              <a:t>Data Sources</a:t>
            </a:r>
            <a:endParaRPr/>
          </a:p>
        </p:txBody>
      </p:sp>
      <p:sp>
        <p:nvSpPr>
          <p:cNvPr id="333" name="Google Shape;333;p33"/>
          <p:cNvSpPr/>
          <p:nvPr/>
        </p:nvSpPr>
        <p:spPr>
          <a:xfrm>
            <a:off x="3189550" y="5319250"/>
            <a:ext cx="1279200" cy="488400"/>
          </a:xfrm>
          <a:prstGeom prst="rect">
            <a:avLst/>
          </a:prstGeom>
          <a:solidFill>
            <a:srgbClr val="0000FF"/>
          </a:solidFill>
          <a:ln cap="flat" cmpd="sng" w="9525">
            <a:solidFill>
              <a:srgbClr val="FFFFFF"/>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de-CH">
                <a:solidFill>
                  <a:srgbClr val="FFFFFF"/>
                </a:solidFill>
              </a:rPr>
              <a:t>ETL Pipeline</a:t>
            </a:r>
            <a:endParaRPr b="1">
              <a:solidFill>
                <a:srgbClr val="FFFFFF"/>
              </a:solidFill>
            </a:endParaRPr>
          </a:p>
        </p:txBody>
      </p:sp>
      <p:sp>
        <p:nvSpPr>
          <p:cNvPr id="334" name="Google Shape;334;p33"/>
          <p:cNvSpPr/>
          <p:nvPr/>
        </p:nvSpPr>
        <p:spPr>
          <a:xfrm>
            <a:off x="5671100" y="5297050"/>
            <a:ext cx="378300" cy="532800"/>
          </a:xfrm>
          <a:prstGeom prst="can">
            <a:avLst>
              <a:gd fmla="val 25000" name="adj"/>
            </a:avLst>
          </a:prstGeom>
          <a:solidFill>
            <a:srgbClr val="B6D7A8"/>
          </a:solidFill>
          <a:ln cap="flat" cmpd="sng" w="9525">
            <a:solidFill>
              <a:srgbClr val="FFFFFF"/>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3"/>
          <p:cNvPicPr preferRelativeResize="0"/>
          <p:nvPr/>
        </p:nvPicPr>
        <p:blipFill>
          <a:blip r:embed="rId3">
            <a:alphaModFix/>
          </a:blip>
          <a:stretch>
            <a:fillRect/>
          </a:stretch>
        </p:blipFill>
        <p:spPr>
          <a:xfrm>
            <a:off x="7445050" y="5297050"/>
            <a:ext cx="916800" cy="532800"/>
          </a:xfrm>
          <a:prstGeom prst="rect">
            <a:avLst/>
          </a:prstGeom>
          <a:noFill/>
          <a:ln>
            <a:noFill/>
          </a:ln>
        </p:spPr>
      </p:pic>
      <p:sp>
        <p:nvSpPr>
          <p:cNvPr id="336" name="Google Shape;336;p33"/>
          <p:cNvSpPr txBox="1"/>
          <p:nvPr/>
        </p:nvSpPr>
        <p:spPr>
          <a:xfrm>
            <a:off x="5157700" y="5729150"/>
            <a:ext cx="1598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200">
                <a:latin typeface="Verdana"/>
                <a:ea typeface="Verdana"/>
                <a:cs typeface="Verdana"/>
                <a:sym typeface="Verdana"/>
              </a:rPr>
              <a:t>defined schema</a:t>
            </a:r>
            <a:endParaRPr sz="1200">
              <a:latin typeface="Verdana"/>
              <a:ea typeface="Verdana"/>
              <a:cs typeface="Verdana"/>
              <a:sym typeface="Verdana"/>
            </a:endParaRPr>
          </a:p>
        </p:txBody>
      </p:sp>
      <p:sp>
        <p:nvSpPr>
          <p:cNvPr id="337" name="Google Shape;337;p33"/>
          <p:cNvSpPr txBox="1"/>
          <p:nvPr/>
        </p:nvSpPr>
        <p:spPr>
          <a:xfrm>
            <a:off x="7492350" y="5729150"/>
            <a:ext cx="8286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200">
                <a:latin typeface="Verdana"/>
                <a:ea typeface="Verdana"/>
                <a:cs typeface="Verdana"/>
                <a:sym typeface="Verdana"/>
              </a:rPr>
              <a:t>results</a:t>
            </a:r>
            <a:endParaRPr sz="1200">
              <a:latin typeface="Verdana"/>
              <a:ea typeface="Verdana"/>
              <a:cs typeface="Verdana"/>
              <a:sym typeface="Verdana"/>
            </a:endParaRPr>
          </a:p>
        </p:txBody>
      </p:sp>
      <p:cxnSp>
        <p:nvCxnSpPr>
          <p:cNvPr id="338" name="Google Shape;338;p33"/>
          <p:cNvCxnSpPr>
            <a:stCxn id="332" idx="3"/>
            <a:endCxn id="333" idx="1"/>
          </p:cNvCxnSpPr>
          <p:nvPr/>
        </p:nvCxnSpPr>
        <p:spPr>
          <a:xfrm>
            <a:off x="1627150" y="5563450"/>
            <a:ext cx="1562400" cy="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3"/>
          <p:cNvCxnSpPr>
            <a:stCxn id="333" idx="3"/>
            <a:endCxn id="334" idx="2"/>
          </p:cNvCxnSpPr>
          <p:nvPr/>
        </p:nvCxnSpPr>
        <p:spPr>
          <a:xfrm>
            <a:off x="4468750" y="5563450"/>
            <a:ext cx="12024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3"/>
          <p:cNvCxnSpPr>
            <a:stCxn id="334" idx="4"/>
            <a:endCxn id="335" idx="1"/>
          </p:cNvCxnSpPr>
          <p:nvPr/>
        </p:nvCxnSpPr>
        <p:spPr>
          <a:xfrm>
            <a:off x="6049400" y="5563450"/>
            <a:ext cx="1395600" cy="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p33"/>
          <p:cNvSpPr txBox="1"/>
          <p:nvPr/>
        </p:nvSpPr>
        <p:spPr>
          <a:xfrm>
            <a:off x="2865400" y="4990750"/>
            <a:ext cx="19275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a:latin typeface="Verdana"/>
                <a:ea typeface="Verdana"/>
                <a:cs typeface="Verdana"/>
                <a:sym typeface="Verdana"/>
              </a:rPr>
              <a:t>dedicated ETL tools</a:t>
            </a:r>
            <a:endParaRPr>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Enter the world of Big Data</a:t>
            </a:r>
            <a:endParaRPr/>
          </a:p>
        </p:txBody>
      </p:sp>
      <p:sp>
        <p:nvSpPr>
          <p:cNvPr id="347" name="Google Shape;347;p3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lnSpc>
                <a:spcPct val="150000"/>
              </a:lnSpc>
              <a:spcBef>
                <a:spcPts val="0"/>
              </a:spcBef>
              <a:spcAft>
                <a:spcPts val="0"/>
              </a:spcAft>
              <a:buNone/>
            </a:pPr>
            <a:r>
              <a:rPr b="1" lang="de-CH"/>
              <a:t>Need to collect any data</a:t>
            </a:r>
            <a:endParaRPr b="1"/>
          </a:p>
          <a:p>
            <a:pPr indent="0" lvl="0" marL="0" rtl="0" algn="l">
              <a:lnSpc>
                <a:spcPct val="150000"/>
              </a:lnSpc>
              <a:spcBef>
                <a:spcPts val="0"/>
              </a:spcBef>
              <a:spcAft>
                <a:spcPts val="0"/>
              </a:spcAft>
              <a:buNone/>
            </a:pPr>
            <a:r>
              <a:rPr b="1" lang="de-CH"/>
              <a:t>Harness the growing and changing nature of data</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rPr lang="de-CH" u="sng"/>
              <a:t>Challenge</a:t>
            </a:r>
            <a:r>
              <a:rPr lang="de-CH"/>
              <a:t> - combine transactional data stored in RDBMs with less structured data</a:t>
            </a:r>
            <a:endParaRPr/>
          </a:p>
          <a:p>
            <a:pPr indent="0" lvl="0" marL="0" rtl="0" algn="l">
              <a:lnSpc>
                <a:spcPct val="150000"/>
              </a:lnSpc>
              <a:spcBef>
                <a:spcPts val="0"/>
              </a:spcBef>
              <a:spcAft>
                <a:spcPts val="0"/>
              </a:spcAft>
              <a:buNone/>
            </a:pPr>
            <a:r>
              <a:rPr lang="de-CH" u="sng"/>
              <a:t>Big Data</a:t>
            </a:r>
            <a:r>
              <a:rPr lang="de-CH"/>
              <a:t> = All Data</a:t>
            </a:r>
            <a:endParaRPr/>
          </a:p>
          <a:p>
            <a:pPr indent="0" lvl="0" marL="0" rtl="0" algn="l">
              <a:lnSpc>
                <a:spcPct val="150000"/>
              </a:lnSpc>
              <a:spcBef>
                <a:spcPts val="0"/>
              </a:spcBef>
              <a:spcAft>
                <a:spcPts val="0"/>
              </a:spcAft>
              <a:buNone/>
            </a:pPr>
            <a:r>
              <a:rPr lang="de-CH" u="sng"/>
              <a:t>Goal</a:t>
            </a:r>
            <a:r>
              <a:rPr lang="de-CH"/>
              <a:t> - Get the right information to the right people at the right time in the right format</a:t>
            </a:r>
            <a:endParaRPr/>
          </a:p>
          <a:p>
            <a:pPr indent="0" lvl="0" marL="0" rtl="0" algn="l">
              <a:lnSpc>
                <a:spcPct val="150000"/>
              </a:lnSpc>
              <a:spcBef>
                <a:spcPts val="0"/>
              </a:spcBef>
              <a:spcAft>
                <a:spcPts val="0"/>
              </a:spcAft>
              <a:buNone/>
            </a:pPr>
            <a:r>
              <a:t/>
            </a:r>
            <a:endParaRPr/>
          </a:p>
        </p:txBody>
      </p:sp>
      <p:sp>
        <p:nvSpPr>
          <p:cNvPr id="348" name="Google Shape;348;p3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349" name="Google Shape;349;p34"/>
          <p:cNvPicPr preferRelativeResize="0"/>
          <p:nvPr/>
        </p:nvPicPr>
        <p:blipFill>
          <a:blip r:embed="rId3">
            <a:alphaModFix/>
          </a:blip>
          <a:stretch>
            <a:fillRect/>
          </a:stretch>
        </p:blipFill>
        <p:spPr>
          <a:xfrm>
            <a:off x="759100" y="2417900"/>
            <a:ext cx="7625801" cy="2307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a:t>
            </a:r>
            <a:endParaRPr/>
          </a:p>
        </p:txBody>
      </p:sp>
      <p:sp>
        <p:nvSpPr>
          <p:cNvPr id="355" name="Google Shape;355;p35"/>
          <p:cNvSpPr/>
          <p:nvPr/>
        </p:nvSpPr>
        <p:spPr>
          <a:xfrm rot="-5400000">
            <a:off x="-774000" y="3423575"/>
            <a:ext cx="3503700" cy="66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2900"/>
              <a:t>Big Data</a:t>
            </a:r>
            <a:endParaRPr sz="2900"/>
          </a:p>
        </p:txBody>
      </p:sp>
      <p:sp>
        <p:nvSpPr>
          <p:cNvPr id="356" name="Google Shape;356;p35"/>
          <p:cNvSpPr/>
          <p:nvPr/>
        </p:nvSpPr>
        <p:spPr>
          <a:xfrm>
            <a:off x="2246027" y="1986600"/>
            <a:ext cx="1661100" cy="488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CH" sz="2400"/>
              <a:t>V</a:t>
            </a:r>
            <a:r>
              <a:rPr lang="de-CH" sz="2400"/>
              <a:t>olume</a:t>
            </a:r>
            <a:endParaRPr sz="2400"/>
          </a:p>
        </p:txBody>
      </p:sp>
      <p:sp>
        <p:nvSpPr>
          <p:cNvPr id="357" name="Google Shape;357;p35"/>
          <p:cNvSpPr/>
          <p:nvPr/>
        </p:nvSpPr>
        <p:spPr>
          <a:xfrm>
            <a:off x="2267325" y="3494850"/>
            <a:ext cx="1661100" cy="488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CH" sz="2400"/>
              <a:t>V</a:t>
            </a:r>
            <a:r>
              <a:rPr lang="de-CH" sz="2400"/>
              <a:t>ariety</a:t>
            </a:r>
            <a:endParaRPr sz="2400"/>
          </a:p>
        </p:txBody>
      </p:sp>
      <p:sp>
        <p:nvSpPr>
          <p:cNvPr id="358" name="Google Shape;358;p35"/>
          <p:cNvSpPr/>
          <p:nvPr/>
        </p:nvSpPr>
        <p:spPr>
          <a:xfrm>
            <a:off x="2267325" y="5003100"/>
            <a:ext cx="1661100" cy="488400"/>
          </a:xfrm>
          <a:prstGeom prst="rect">
            <a:avLst/>
          </a:prstGeom>
          <a:solidFill>
            <a:srgbClr val="2B85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CH" sz="2400"/>
              <a:t>V</a:t>
            </a:r>
            <a:r>
              <a:rPr lang="de-CH" sz="2400"/>
              <a:t>elocity</a:t>
            </a:r>
            <a:endParaRPr sz="2400"/>
          </a:p>
        </p:txBody>
      </p:sp>
      <p:sp>
        <p:nvSpPr>
          <p:cNvPr id="359" name="Google Shape;359;p35"/>
          <p:cNvSpPr/>
          <p:nvPr/>
        </p:nvSpPr>
        <p:spPr>
          <a:xfrm>
            <a:off x="4601100" y="1966775"/>
            <a:ext cx="564300" cy="488400"/>
          </a:xfrm>
          <a:prstGeom prst="can">
            <a:avLst>
              <a:gd fmla="val 25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1800"/>
              <a:t>TB</a:t>
            </a:r>
            <a:endParaRPr sz="1800"/>
          </a:p>
        </p:txBody>
      </p:sp>
      <p:sp>
        <p:nvSpPr>
          <p:cNvPr id="360" name="Google Shape;360;p35"/>
          <p:cNvSpPr/>
          <p:nvPr/>
        </p:nvSpPr>
        <p:spPr>
          <a:xfrm>
            <a:off x="7711825" y="1753200"/>
            <a:ext cx="1072200" cy="955200"/>
          </a:xfrm>
          <a:prstGeom prst="can">
            <a:avLst>
              <a:gd fmla="val 25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CH" sz="3500"/>
              <a:t>ZB</a:t>
            </a:r>
            <a:endParaRPr sz="3500"/>
          </a:p>
        </p:txBody>
      </p:sp>
      <p:pic>
        <p:nvPicPr>
          <p:cNvPr id="361" name="Google Shape;361;p35"/>
          <p:cNvPicPr preferRelativeResize="0"/>
          <p:nvPr/>
        </p:nvPicPr>
        <p:blipFill>
          <a:blip r:embed="rId3">
            <a:alphaModFix/>
          </a:blip>
          <a:stretch>
            <a:fillRect/>
          </a:stretch>
        </p:blipFill>
        <p:spPr>
          <a:xfrm>
            <a:off x="4254572" y="3434325"/>
            <a:ext cx="1580175" cy="609475"/>
          </a:xfrm>
          <a:prstGeom prst="rect">
            <a:avLst/>
          </a:prstGeom>
          <a:noFill/>
          <a:ln>
            <a:noFill/>
          </a:ln>
        </p:spPr>
      </p:pic>
      <p:sp>
        <p:nvSpPr>
          <p:cNvPr id="362" name="Google Shape;362;p3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363" name="Google Shape;363;p35"/>
          <p:cNvPicPr preferRelativeResize="0"/>
          <p:nvPr/>
        </p:nvPicPr>
        <p:blipFill>
          <a:blip r:embed="rId4">
            <a:alphaModFix/>
          </a:blip>
          <a:stretch>
            <a:fillRect/>
          </a:stretch>
        </p:blipFill>
        <p:spPr>
          <a:xfrm>
            <a:off x="4571998" y="4769698"/>
            <a:ext cx="1126791" cy="955200"/>
          </a:xfrm>
          <a:prstGeom prst="rect">
            <a:avLst/>
          </a:prstGeom>
          <a:noFill/>
          <a:ln>
            <a:noFill/>
          </a:ln>
        </p:spPr>
      </p:pic>
      <p:sp>
        <p:nvSpPr>
          <p:cNvPr id="364" name="Google Shape;364;p35"/>
          <p:cNvSpPr/>
          <p:nvPr/>
        </p:nvSpPr>
        <p:spPr>
          <a:xfrm>
            <a:off x="6222375" y="1881600"/>
            <a:ext cx="958500" cy="8268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6222375" y="3325647"/>
            <a:ext cx="958500" cy="8268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6222375" y="4769700"/>
            <a:ext cx="958500" cy="826800"/>
          </a:xfrm>
          <a:prstGeom prst="rightArrow">
            <a:avLst>
              <a:gd fmla="val 50000" name="adj1"/>
              <a:gd fmla="val 50000" name="adj2"/>
            </a:avLst>
          </a:prstGeom>
          <a:solidFill>
            <a:srgbClr val="2B85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35"/>
          <p:cNvPicPr preferRelativeResize="0"/>
          <p:nvPr/>
        </p:nvPicPr>
        <p:blipFill>
          <a:blip r:embed="rId5">
            <a:alphaModFix/>
          </a:blip>
          <a:stretch>
            <a:fillRect/>
          </a:stretch>
        </p:blipFill>
        <p:spPr>
          <a:xfrm>
            <a:off x="7684525" y="3218093"/>
            <a:ext cx="1126800" cy="1197568"/>
          </a:xfrm>
          <a:prstGeom prst="rect">
            <a:avLst/>
          </a:prstGeom>
          <a:noFill/>
          <a:ln>
            <a:noFill/>
          </a:ln>
        </p:spPr>
      </p:pic>
      <p:pic>
        <p:nvPicPr>
          <p:cNvPr id="368" name="Google Shape;368;p35"/>
          <p:cNvPicPr preferRelativeResize="0"/>
          <p:nvPr/>
        </p:nvPicPr>
        <p:blipFill>
          <a:blip r:embed="rId6">
            <a:alphaModFix/>
          </a:blip>
          <a:stretch>
            <a:fillRect/>
          </a:stretch>
        </p:blipFill>
        <p:spPr>
          <a:xfrm>
            <a:off x="7623425" y="4695375"/>
            <a:ext cx="1269787" cy="955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 Volume</a:t>
            </a:r>
            <a:endParaRPr/>
          </a:p>
        </p:txBody>
      </p:sp>
      <p:pic>
        <p:nvPicPr>
          <p:cNvPr id="374" name="Google Shape;374;p36"/>
          <p:cNvPicPr preferRelativeResize="0"/>
          <p:nvPr/>
        </p:nvPicPr>
        <p:blipFill>
          <a:blip r:embed="rId3">
            <a:alphaModFix/>
          </a:blip>
          <a:stretch>
            <a:fillRect/>
          </a:stretch>
        </p:blipFill>
        <p:spPr>
          <a:xfrm>
            <a:off x="4973200" y="2302901"/>
            <a:ext cx="4078501" cy="3411099"/>
          </a:xfrm>
          <a:prstGeom prst="rect">
            <a:avLst/>
          </a:prstGeom>
          <a:noFill/>
          <a:ln>
            <a:noFill/>
          </a:ln>
        </p:spPr>
      </p:pic>
      <p:sp>
        <p:nvSpPr>
          <p:cNvPr id="375" name="Google Shape;375;p36"/>
          <p:cNvSpPr txBox="1"/>
          <p:nvPr/>
        </p:nvSpPr>
        <p:spPr>
          <a:xfrm>
            <a:off x="4973200" y="5765525"/>
            <a:ext cx="40785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de-CH" sz="900">
                <a:latin typeface="Verdana"/>
                <a:ea typeface="Verdana"/>
                <a:cs typeface="Verdana"/>
                <a:sym typeface="Verdana"/>
              </a:rPr>
              <a:t>Global growth trend of data volume</a:t>
            </a:r>
            <a:r>
              <a:rPr lang="de-CH" sz="900">
                <a:latin typeface="Verdana"/>
                <a:ea typeface="Verdana"/>
                <a:cs typeface="Verdana"/>
                <a:sym typeface="Verdana"/>
              </a:rPr>
              <a:t>, 2006–2020 (based on</a:t>
            </a:r>
            <a:endParaRPr sz="900">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de-CH" sz="900">
                <a:latin typeface="Verdana"/>
                <a:ea typeface="Verdana"/>
                <a:cs typeface="Verdana"/>
                <a:sym typeface="Verdana"/>
              </a:rPr>
              <a:t>‘‘The digital universe in 2020: big data, bigger digital shadows, and</a:t>
            </a:r>
            <a:endParaRPr sz="900">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de-CH" sz="900">
                <a:latin typeface="Verdana"/>
                <a:ea typeface="Verdana"/>
                <a:cs typeface="Verdana"/>
                <a:sym typeface="Verdana"/>
              </a:rPr>
              <a:t>biggest growth in the far east’’)</a:t>
            </a:r>
            <a:endParaRPr sz="900">
              <a:latin typeface="Verdana"/>
              <a:ea typeface="Verdana"/>
              <a:cs typeface="Verdana"/>
              <a:sym typeface="Verdana"/>
            </a:endParaRPr>
          </a:p>
          <a:p>
            <a:pPr indent="0" lvl="0" marL="0" rtl="0" algn="l">
              <a:spcBef>
                <a:spcPts val="0"/>
              </a:spcBef>
              <a:spcAft>
                <a:spcPts val="0"/>
              </a:spcAft>
              <a:buNone/>
            </a:pPr>
            <a:r>
              <a:t/>
            </a:r>
            <a:endParaRPr sz="900">
              <a:latin typeface="Verdana"/>
              <a:ea typeface="Verdana"/>
              <a:cs typeface="Verdana"/>
              <a:sym typeface="Verdana"/>
            </a:endParaRPr>
          </a:p>
        </p:txBody>
      </p:sp>
      <p:pic>
        <p:nvPicPr>
          <p:cNvPr id="376" name="Google Shape;376;p36"/>
          <p:cNvPicPr preferRelativeResize="0"/>
          <p:nvPr/>
        </p:nvPicPr>
        <p:blipFill>
          <a:blip r:embed="rId4">
            <a:alphaModFix/>
          </a:blip>
          <a:stretch>
            <a:fillRect/>
          </a:stretch>
        </p:blipFill>
        <p:spPr>
          <a:xfrm>
            <a:off x="280200" y="2254068"/>
            <a:ext cx="4078503" cy="2640556"/>
          </a:xfrm>
          <a:prstGeom prst="rect">
            <a:avLst/>
          </a:prstGeom>
          <a:noFill/>
          <a:ln>
            <a:noFill/>
          </a:ln>
        </p:spPr>
      </p:pic>
      <p:sp>
        <p:nvSpPr>
          <p:cNvPr id="377" name="Google Shape;377;p36"/>
          <p:cNvSpPr txBox="1"/>
          <p:nvPr/>
        </p:nvSpPr>
        <p:spPr>
          <a:xfrm>
            <a:off x="647700" y="5021900"/>
            <a:ext cx="4078500" cy="6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CH" sz="900">
                <a:latin typeface="Verdana"/>
                <a:ea typeface="Verdana"/>
                <a:cs typeface="Verdana"/>
                <a:sym typeface="Verdana"/>
              </a:rPr>
              <a:t>Total Data </a:t>
            </a:r>
            <a:r>
              <a:rPr lang="de-CH" sz="900">
                <a:latin typeface="Verdana"/>
                <a:ea typeface="Verdana"/>
                <a:cs typeface="Verdana"/>
                <a:sym typeface="Verdana"/>
              </a:rPr>
              <a:t>stored in CERN</a:t>
            </a:r>
            <a:endParaRPr sz="900">
              <a:latin typeface="Verdana"/>
              <a:ea typeface="Verdana"/>
              <a:cs typeface="Verdana"/>
              <a:sym typeface="Verdana"/>
            </a:endParaRPr>
          </a:p>
        </p:txBody>
      </p:sp>
      <p:sp>
        <p:nvSpPr>
          <p:cNvPr id="378" name="Google Shape;378;p36"/>
          <p:cNvSpPr txBox="1"/>
          <p:nvPr/>
        </p:nvSpPr>
        <p:spPr>
          <a:xfrm>
            <a:off x="647700" y="5303500"/>
            <a:ext cx="4078500" cy="11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de-CH">
                <a:latin typeface="Verdana"/>
                <a:ea typeface="Verdana"/>
                <a:cs typeface="Verdana"/>
                <a:sym typeface="Verdana"/>
              </a:rPr>
              <a:t>But</a:t>
            </a:r>
            <a:r>
              <a:rPr lang="de-CH">
                <a:latin typeface="Verdana"/>
                <a:ea typeface="Verdana"/>
                <a:cs typeface="Verdana"/>
                <a:sym typeface="Verdana"/>
              </a:rPr>
              <a:t>: &lt;1% of LHC Data Ever Gets stored</a:t>
            </a:r>
            <a:endParaRPr>
              <a:latin typeface="Verdana"/>
              <a:ea typeface="Verdana"/>
              <a:cs typeface="Verdana"/>
              <a:sym typeface="Verdana"/>
            </a:endParaRPr>
          </a:p>
          <a:p>
            <a:pPr indent="-317500" lvl="0" marL="457200" rtl="0" algn="l">
              <a:lnSpc>
                <a:spcPct val="150000"/>
              </a:lnSpc>
              <a:spcBef>
                <a:spcPts val="0"/>
              </a:spcBef>
              <a:spcAft>
                <a:spcPts val="0"/>
              </a:spcAft>
              <a:buSzPts val="1400"/>
              <a:buFont typeface="Verdana"/>
              <a:buChar char="-"/>
            </a:pPr>
            <a:r>
              <a:rPr lang="de-CH">
                <a:latin typeface="Verdana"/>
                <a:ea typeface="Verdana"/>
                <a:cs typeface="Verdana"/>
                <a:sym typeface="Verdana"/>
              </a:rPr>
              <a:t>2’000 PB in a typical 12-hour run</a:t>
            </a:r>
            <a:endParaRPr>
              <a:latin typeface="Verdana"/>
              <a:ea typeface="Verdana"/>
              <a:cs typeface="Verdana"/>
              <a:sym typeface="Verdana"/>
            </a:endParaRPr>
          </a:p>
          <a:p>
            <a:pPr indent="-317500" lvl="0" marL="457200" rtl="0" algn="l">
              <a:lnSpc>
                <a:spcPct val="150000"/>
              </a:lnSpc>
              <a:spcBef>
                <a:spcPts val="0"/>
              </a:spcBef>
              <a:spcAft>
                <a:spcPts val="0"/>
              </a:spcAft>
              <a:buSzPts val="1400"/>
              <a:buFont typeface="Verdana"/>
              <a:buChar char="-"/>
            </a:pPr>
            <a:r>
              <a:rPr lang="de-CH">
                <a:latin typeface="Verdana"/>
                <a:ea typeface="Verdana"/>
                <a:cs typeface="Verdana"/>
                <a:sym typeface="Verdana"/>
              </a:rPr>
              <a:t>400 EB per year generated</a:t>
            </a:r>
            <a:endParaRPr>
              <a:latin typeface="Verdana"/>
              <a:ea typeface="Verdana"/>
              <a:cs typeface="Verdana"/>
              <a:sym typeface="Verdana"/>
            </a:endParaRPr>
          </a:p>
          <a:p>
            <a:pPr indent="0" lvl="0" marL="0" rtl="0" algn="l">
              <a:spcBef>
                <a:spcPts val="0"/>
              </a:spcBef>
              <a:spcAft>
                <a:spcPts val="0"/>
              </a:spcAft>
              <a:buNone/>
            </a:pPr>
            <a:r>
              <a:t/>
            </a:r>
            <a:endParaRPr>
              <a:latin typeface="Verdana"/>
              <a:ea typeface="Verdana"/>
              <a:cs typeface="Verdana"/>
              <a:sym typeface="Verdana"/>
            </a:endParaRPr>
          </a:p>
        </p:txBody>
      </p:sp>
      <p:sp>
        <p:nvSpPr>
          <p:cNvPr id="379" name="Google Shape;379;p36"/>
          <p:cNvSpPr txBox="1"/>
          <p:nvPr/>
        </p:nvSpPr>
        <p:spPr>
          <a:xfrm>
            <a:off x="647700" y="1249525"/>
            <a:ext cx="7956600" cy="827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Verdana"/>
              <a:buChar char="●"/>
            </a:pPr>
            <a:r>
              <a:rPr lang="de-CH" sz="1600">
                <a:latin typeface="Verdana"/>
                <a:ea typeface="Verdana"/>
                <a:cs typeface="Verdana"/>
                <a:sym typeface="Verdana"/>
              </a:rPr>
              <a:t>Technology enables us to generate data in volumes beyond any human frame of reference</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p:txBody>
      </p:sp>
      <p:sp>
        <p:nvSpPr>
          <p:cNvPr id="380" name="Google Shape;380;p3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74" name="Google Shape;74;p1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75" name="Google Shape;75;p1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76" name="Google Shape;76;p10"/>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77" name="Google Shape;77;p10"/>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78" name="Google Shape;78;p10"/>
          <p:cNvSpPr/>
          <p:nvPr/>
        </p:nvSpPr>
        <p:spPr>
          <a:xfrm>
            <a:off x="3936075" y="2722875"/>
            <a:ext cx="2623800" cy="382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a:off x="2671425" y="4548125"/>
            <a:ext cx="2623800" cy="199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 Volume</a:t>
            </a:r>
            <a:endParaRPr/>
          </a:p>
        </p:txBody>
      </p:sp>
      <p:sp>
        <p:nvSpPr>
          <p:cNvPr id="386" name="Google Shape;386;p37"/>
          <p:cNvSpPr txBox="1"/>
          <p:nvPr/>
        </p:nvSpPr>
        <p:spPr>
          <a:xfrm>
            <a:off x="647700" y="1249525"/>
            <a:ext cx="7956600" cy="827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Verdana"/>
              <a:buChar char="●"/>
            </a:pPr>
            <a:r>
              <a:rPr lang="de-CH" sz="1600">
                <a:latin typeface="Verdana"/>
                <a:ea typeface="Verdana"/>
                <a:cs typeface="Verdana"/>
                <a:sym typeface="Verdana"/>
              </a:rPr>
              <a:t>ISU Prefixes. Learn this by heart :-) </a:t>
            </a:r>
            <a:endParaRPr sz="1600">
              <a:latin typeface="Verdana"/>
              <a:ea typeface="Verdana"/>
              <a:cs typeface="Verdana"/>
              <a:sym typeface="Verdana"/>
            </a:endParaRPr>
          </a:p>
          <a:p>
            <a:pPr indent="0" lvl="0" marL="0" rtl="0" algn="l">
              <a:spcBef>
                <a:spcPts val="0"/>
              </a:spcBef>
              <a:spcAft>
                <a:spcPts val="0"/>
              </a:spcAft>
              <a:buNone/>
            </a:pPr>
            <a:r>
              <a:t/>
            </a:r>
            <a:endParaRPr sz="1600">
              <a:latin typeface="Verdana"/>
              <a:ea typeface="Verdana"/>
              <a:cs typeface="Verdana"/>
              <a:sym typeface="Verdana"/>
            </a:endParaRPr>
          </a:p>
        </p:txBody>
      </p:sp>
      <p:pic>
        <p:nvPicPr>
          <p:cNvPr id="387" name="Google Shape;387;p37"/>
          <p:cNvPicPr preferRelativeResize="0"/>
          <p:nvPr/>
        </p:nvPicPr>
        <p:blipFill>
          <a:blip r:embed="rId3">
            <a:alphaModFix/>
          </a:blip>
          <a:stretch>
            <a:fillRect/>
          </a:stretch>
        </p:blipFill>
        <p:spPr>
          <a:xfrm>
            <a:off x="593700" y="2145589"/>
            <a:ext cx="7956601" cy="3040861"/>
          </a:xfrm>
          <a:prstGeom prst="rect">
            <a:avLst/>
          </a:prstGeom>
          <a:noFill/>
          <a:ln>
            <a:noFill/>
          </a:ln>
        </p:spPr>
      </p:pic>
      <p:sp>
        <p:nvSpPr>
          <p:cNvPr id="388" name="Google Shape;388;p3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
        <p:nvSpPr>
          <p:cNvPr id="389" name="Google Shape;389;p3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 Variety</a:t>
            </a:r>
            <a:endParaRPr/>
          </a:p>
        </p:txBody>
      </p:sp>
      <p:sp>
        <p:nvSpPr>
          <p:cNvPr id="395" name="Google Shape;395;p3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396" name="Google Shape;396;p38"/>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Data comes in different forms</a:t>
            </a:r>
            <a:endParaRPr/>
          </a:p>
        </p:txBody>
      </p:sp>
      <p:pic>
        <p:nvPicPr>
          <p:cNvPr id="397" name="Google Shape;397;p38"/>
          <p:cNvPicPr preferRelativeResize="0"/>
          <p:nvPr/>
        </p:nvPicPr>
        <p:blipFill>
          <a:blip r:embed="rId3">
            <a:alphaModFix/>
          </a:blip>
          <a:stretch>
            <a:fillRect/>
          </a:stretch>
        </p:blipFill>
        <p:spPr>
          <a:xfrm>
            <a:off x="5581901" y="1866657"/>
            <a:ext cx="2370675" cy="2449526"/>
          </a:xfrm>
          <a:prstGeom prst="rect">
            <a:avLst/>
          </a:prstGeom>
          <a:noFill/>
          <a:ln>
            <a:noFill/>
          </a:ln>
        </p:spPr>
      </p:pic>
      <p:pic>
        <p:nvPicPr>
          <p:cNvPr id="398" name="Google Shape;398;p38"/>
          <p:cNvPicPr preferRelativeResize="0"/>
          <p:nvPr/>
        </p:nvPicPr>
        <p:blipFill>
          <a:blip r:embed="rId4">
            <a:alphaModFix/>
          </a:blip>
          <a:stretch>
            <a:fillRect/>
          </a:stretch>
        </p:blipFill>
        <p:spPr>
          <a:xfrm>
            <a:off x="5424925" y="5002275"/>
            <a:ext cx="3166950" cy="1020700"/>
          </a:xfrm>
          <a:prstGeom prst="rect">
            <a:avLst/>
          </a:prstGeom>
          <a:noFill/>
          <a:ln>
            <a:noFill/>
          </a:ln>
        </p:spPr>
      </p:pic>
      <p:pic>
        <p:nvPicPr>
          <p:cNvPr id="399" name="Google Shape;399;p38"/>
          <p:cNvPicPr preferRelativeResize="0"/>
          <p:nvPr/>
        </p:nvPicPr>
        <p:blipFill>
          <a:blip r:embed="rId5">
            <a:alphaModFix/>
          </a:blip>
          <a:stretch>
            <a:fillRect/>
          </a:stretch>
        </p:blipFill>
        <p:spPr>
          <a:xfrm>
            <a:off x="976250" y="2185286"/>
            <a:ext cx="3721074" cy="1262075"/>
          </a:xfrm>
          <a:prstGeom prst="rect">
            <a:avLst/>
          </a:prstGeom>
          <a:noFill/>
          <a:ln>
            <a:noFill/>
          </a:ln>
        </p:spPr>
      </p:pic>
      <p:pic>
        <p:nvPicPr>
          <p:cNvPr id="400" name="Google Shape;400;p38"/>
          <p:cNvPicPr preferRelativeResize="0"/>
          <p:nvPr/>
        </p:nvPicPr>
        <p:blipFill>
          <a:blip r:embed="rId6">
            <a:alphaModFix/>
          </a:blip>
          <a:stretch>
            <a:fillRect/>
          </a:stretch>
        </p:blipFill>
        <p:spPr>
          <a:xfrm>
            <a:off x="800750" y="4153130"/>
            <a:ext cx="3721075" cy="20892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 Velocity</a:t>
            </a:r>
            <a:endParaRPr/>
          </a:p>
        </p:txBody>
      </p:sp>
      <p:sp>
        <p:nvSpPr>
          <p:cNvPr id="406" name="Google Shape;406;p3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407" name="Google Shape;407;p3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Data is generated at an unprecedented rate</a:t>
            </a:r>
            <a:endParaRPr/>
          </a:p>
          <a:p>
            <a:pPr indent="-342900" lvl="0" marL="914400" rtl="0" algn="l">
              <a:lnSpc>
                <a:spcPct val="150000"/>
              </a:lnSpc>
              <a:spcBef>
                <a:spcPts val="0"/>
              </a:spcBef>
              <a:spcAft>
                <a:spcPts val="0"/>
              </a:spcAft>
              <a:buSzPts val="1800"/>
              <a:buChar char="○"/>
            </a:pPr>
            <a:r>
              <a:rPr lang="de-CH"/>
              <a:t>30 million events per second at CERN</a:t>
            </a:r>
            <a:endParaRPr/>
          </a:p>
          <a:p>
            <a:pPr indent="-342900" lvl="0" marL="914400" rtl="0" algn="l">
              <a:lnSpc>
                <a:spcPct val="150000"/>
              </a:lnSpc>
              <a:spcBef>
                <a:spcPts val="0"/>
              </a:spcBef>
              <a:spcAft>
                <a:spcPts val="0"/>
              </a:spcAft>
              <a:buSzPts val="1800"/>
              <a:buChar char="○"/>
            </a:pPr>
            <a:r>
              <a:rPr lang="de-CH"/>
              <a:t>LinkedIn </a:t>
            </a:r>
            <a:r>
              <a:rPr lang="de-CH"/>
              <a:t>550 Billion events a day while reaching peaks of 8 million</a:t>
            </a:r>
            <a:endParaRPr/>
          </a:p>
          <a:p>
            <a:pPr indent="-342900" lvl="0" marL="914400" rtl="0" algn="l">
              <a:lnSpc>
                <a:spcPct val="150000"/>
              </a:lnSpc>
              <a:spcBef>
                <a:spcPts val="0"/>
              </a:spcBef>
              <a:spcAft>
                <a:spcPts val="0"/>
              </a:spcAft>
              <a:buSzPts val="1800"/>
              <a:buChar char="○"/>
            </a:pPr>
            <a:r>
              <a:rPr lang="de-CH"/>
              <a:t>FB  users generate 4 million likes per minute</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Data is also generated automatically</a:t>
            </a:r>
            <a:endParaRPr/>
          </a:p>
        </p:txBody>
      </p:sp>
      <p:pic>
        <p:nvPicPr>
          <p:cNvPr id="408" name="Google Shape;408;p39"/>
          <p:cNvPicPr preferRelativeResize="0"/>
          <p:nvPr/>
        </p:nvPicPr>
        <p:blipFill>
          <a:blip r:embed="rId3">
            <a:alphaModFix/>
          </a:blip>
          <a:stretch>
            <a:fillRect/>
          </a:stretch>
        </p:blipFill>
        <p:spPr>
          <a:xfrm>
            <a:off x="899600" y="4371100"/>
            <a:ext cx="3081599" cy="1787624"/>
          </a:xfrm>
          <a:prstGeom prst="rect">
            <a:avLst/>
          </a:prstGeom>
          <a:noFill/>
          <a:ln>
            <a:noFill/>
          </a:ln>
        </p:spPr>
      </p:pic>
      <p:pic>
        <p:nvPicPr>
          <p:cNvPr id="409" name="Google Shape;409;p39"/>
          <p:cNvPicPr preferRelativeResize="0"/>
          <p:nvPr/>
        </p:nvPicPr>
        <p:blipFill>
          <a:blip r:embed="rId4">
            <a:alphaModFix/>
          </a:blip>
          <a:stretch>
            <a:fillRect/>
          </a:stretch>
        </p:blipFill>
        <p:spPr>
          <a:xfrm>
            <a:off x="5143530" y="4039563"/>
            <a:ext cx="2907699" cy="25669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 a word of Caution</a:t>
            </a:r>
            <a:endParaRPr/>
          </a:p>
        </p:txBody>
      </p:sp>
      <p:sp>
        <p:nvSpPr>
          <p:cNvPr id="415" name="Google Shape;415;p4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It’s a </a:t>
            </a:r>
            <a:r>
              <a:rPr b="1" lang="de-CH"/>
              <a:t>buzzword</a:t>
            </a:r>
            <a:endParaRPr b="1"/>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de-CH"/>
              <a:t>Wikipedia: </a:t>
            </a:r>
            <a:r>
              <a:rPr i="1" lang="de-CH"/>
              <a:t>“Big data is a field that treats ways to analyze, </a:t>
            </a:r>
            <a:r>
              <a:rPr i="1" lang="de-CH">
                <a:solidFill>
                  <a:srgbClr val="000000"/>
                </a:solidFill>
              </a:rPr>
              <a:t>systematically</a:t>
            </a:r>
            <a:r>
              <a:rPr i="1" lang="de-CH"/>
              <a:t> extract information from, or otherwise deal with data sets that are too large or complex to be dealt with by traditional data-processing application software” </a:t>
            </a:r>
            <a:r>
              <a:rPr lang="de-CH"/>
              <a:t>(</a:t>
            </a:r>
            <a:r>
              <a:rPr lang="de-CH" sz="1400"/>
              <a:t>not very descriptive, kind of vague</a:t>
            </a:r>
            <a:r>
              <a:rPr lang="de-CH"/>
              <a:t>)</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Char char="●"/>
            </a:pPr>
            <a:r>
              <a:rPr lang="de-CH"/>
              <a:t>“Big Data” is frequently an overstated, confusing and misleading term</a:t>
            </a:r>
            <a:endParaRPr/>
          </a:p>
          <a:p>
            <a:pPr indent="0" lvl="0" marL="457200" rtl="0" algn="l">
              <a:lnSpc>
                <a:spcPct val="115000"/>
              </a:lnSpc>
              <a:spcBef>
                <a:spcPts val="0"/>
              </a:spcBef>
              <a:spcAft>
                <a:spcPts val="0"/>
              </a:spcAft>
              <a:buNone/>
            </a:pPr>
            <a:r>
              <a:t/>
            </a:r>
            <a:endParaRPr i="1"/>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i="1"/>
          </a:p>
          <a:p>
            <a:pPr indent="-342900" lvl="0" marL="457200" rtl="0" algn="l">
              <a:lnSpc>
                <a:spcPct val="115000"/>
              </a:lnSpc>
              <a:spcBef>
                <a:spcPts val="0"/>
              </a:spcBef>
              <a:spcAft>
                <a:spcPts val="0"/>
              </a:spcAft>
              <a:buSzPts val="1800"/>
              <a:buChar char="●"/>
            </a:pPr>
            <a:r>
              <a:rPr lang="de-CH"/>
              <a:t>Deloitte</a:t>
            </a:r>
            <a:endParaRPr/>
          </a:p>
          <a:p>
            <a:pPr indent="0" lvl="0" marL="457200" rtl="0" algn="l">
              <a:lnSpc>
                <a:spcPct val="115000"/>
              </a:lnSpc>
              <a:spcBef>
                <a:spcPts val="0"/>
              </a:spcBef>
              <a:spcAft>
                <a:spcPts val="0"/>
              </a:spcAft>
              <a:buNone/>
            </a:pPr>
            <a:r>
              <a:t/>
            </a:r>
            <a:endParaRPr i="1"/>
          </a:p>
        </p:txBody>
      </p:sp>
      <p:pic>
        <p:nvPicPr>
          <p:cNvPr id="416" name="Google Shape;416;p40"/>
          <p:cNvPicPr preferRelativeResize="0"/>
          <p:nvPr/>
        </p:nvPicPr>
        <p:blipFill>
          <a:blip r:embed="rId3">
            <a:alphaModFix/>
          </a:blip>
          <a:stretch>
            <a:fillRect/>
          </a:stretch>
        </p:blipFill>
        <p:spPr>
          <a:xfrm>
            <a:off x="3153125" y="1180555"/>
            <a:ext cx="5393675" cy="1398024"/>
          </a:xfrm>
          <a:prstGeom prst="rect">
            <a:avLst/>
          </a:prstGeom>
          <a:noFill/>
          <a:ln>
            <a:noFill/>
          </a:ln>
        </p:spPr>
      </p:pic>
      <p:pic>
        <p:nvPicPr>
          <p:cNvPr id="417" name="Google Shape;417;p40"/>
          <p:cNvPicPr preferRelativeResize="0"/>
          <p:nvPr/>
        </p:nvPicPr>
        <p:blipFill>
          <a:blip r:embed="rId4">
            <a:alphaModFix/>
          </a:blip>
          <a:stretch>
            <a:fillRect/>
          </a:stretch>
        </p:blipFill>
        <p:spPr>
          <a:xfrm>
            <a:off x="2349188" y="4958225"/>
            <a:ext cx="5008173" cy="1298400"/>
          </a:xfrm>
          <a:prstGeom prst="rect">
            <a:avLst/>
          </a:prstGeom>
          <a:noFill/>
          <a:ln>
            <a:noFill/>
          </a:ln>
        </p:spPr>
      </p:pic>
      <p:sp>
        <p:nvSpPr>
          <p:cNvPr id="418" name="Google Shape;418;p4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Big Data Engineering</a:t>
            </a:r>
            <a:endParaRPr/>
          </a:p>
        </p:txBody>
      </p:sp>
      <p:sp>
        <p:nvSpPr>
          <p:cNvPr id="424" name="Google Shape;424;p4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The process of designing architectures and building systems/pipelines that enable the processing of Big Data</a:t>
            </a:r>
            <a:endParaRPr/>
          </a:p>
          <a:p>
            <a:pPr indent="0" lvl="0" marL="9144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Popular architectures - DWH+Data Lakes, Stream Processing Platforms, Lakehouses</a:t>
            </a:r>
            <a:endParaRPr/>
          </a:p>
          <a:p>
            <a:pPr indent="0" lvl="0" marL="9144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Big Data Engineers build large-scale data processing systems that can handle Big Data</a:t>
            </a:r>
            <a:endParaRPr/>
          </a:p>
          <a:p>
            <a:pPr indent="0" lvl="0" marL="9144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It’s a </a:t>
            </a:r>
            <a:r>
              <a:rPr b="1" lang="de-CH"/>
              <a:t>buzzword</a:t>
            </a:r>
            <a:endParaRPr/>
          </a:p>
          <a:p>
            <a:pPr indent="0" lvl="0" marL="457200" rtl="0" algn="l">
              <a:lnSpc>
                <a:spcPct val="115000"/>
              </a:lnSpc>
              <a:spcBef>
                <a:spcPts val="0"/>
              </a:spcBef>
              <a:spcAft>
                <a:spcPts val="0"/>
              </a:spcAft>
              <a:buNone/>
            </a:pPr>
            <a:r>
              <a:t/>
            </a:r>
            <a:endParaRPr i="1"/>
          </a:p>
        </p:txBody>
      </p:sp>
      <p:sp>
        <p:nvSpPr>
          <p:cNvPr id="425" name="Google Shape;425;p4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New Big Data Thinking: All Data has Value</a:t>
            </a:r>
            <a:endParaRPr/>
          </a:p>
        </p:txBody>
      </p:sp>
      <p:sp>
        <p:nvSpPr>
          <p:cNvPr id="431" name="Google Shape;431;p4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Store all data - we might need it</a:t>
            </a:r>
            <a:endParaRPr/>
          </a:p>
          <a:p>
            <a:pPr indent="-342900" lvl="0" marL="457200" rtl="0" algn="l">
              <a:lnSpc>
                <a:spcPct val="150000"/>
              </a:lnSpc>
              <a:spcBef>
                <a:spcPts val="0"/>
              </a:spcBef>
              <a:spcAft>
                <a:spcPts val="0"/>
              </a:spcAft>
              <a:buSzPts val="1800"/>
              <a:buChar char="●"/>
            </a:pPr>
            <a:r>
              <a:rPr lang="de-CH"/>
              <a:t>How to extract value from data?</a:t>
            </a:r>
            <a:endParaRPr/>
          </a:p>
          <a:p>
            <a:pPr indent="-342900" lvl="0" marL="457200" rtl="0" algn="l">
              <a:lnSpc>
                <a:spcPct val="150000"/>
              </a:lnSpc>
              <a:spcBef>
                <a:spcPts val="0"/>
              </a:spcBef>
              <a:spcAft>
                <a:spcPts val="0"/>
              </a:spcAft>
              <a:buSzPts val="1800"/>
              <a:buChar char="●"/>
            </a:pPr>
            <a:r>
              <a:rPr lang="de-CH"/>
              <a:t>Top-Down vs Bottom-Up Approach</a:t>
            </a:r>
            <a:endParaRPr b="1"/>
          </a:p>
          <a:p>
            <a:pPr indent="0" lvl="0" marL="457200" rtl="0" algn="l">
              <a:lnSpc>
                <a:spcPct val="115000"/>
              </a:lnSpc>
              <a:spcBef>
                <a:spcPts val="0"/>
              </a:spcBef>
              <a:spcAft>
                <a:spcPts val="0"/>
              </a:spcAft>
              <a:buNone/>
            </a:pPr>
            <a:r>
              <a:t/>
            </a:r>
            <a:endParaRPr i="1"/>
          </a:p>
        </p:txBody>
      </p:sp>
      <p:sp>
        <p:nvSpPr>
          <p:cNvPr id="432" name="Google Shape;432;p4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33" name="Google Shape;433;p42"/>
          <p:cNvPicPr preferRelativeResize="0"/>
          <p:nvPr/>
        </p:nvPicPr>
        <p:blipFill>
          <a:blip r:embed="rId3">
            <a:alphaModFix/>
          </a:blip>
          <a:stretch>
            <a:fillRect/>
          </a:stretch>
        </p:blipFill>
        <p:spPr>
          <a:xfrm>
            <a:off x="337050" y="2770325"/>
            <a:ext cx="8566746" cy="3056926"/>
          </a:xfrm>
          <a:prstGeom prst="rect">
            <a:avLst/>
          </a:prstGeom>
          <a:noFill/>
          <a:ln>
            <a:noFill/>
          </a:ln>
        </p:spPr>
      </p:pic>
      <p:sp>
        <p:nvSpPr>
          <p:cNvPr id="434" name="Google Shape;434;p42"/>
          <p:cNvSpPr txBox="1"/>
          <p:nvPr/>
        </p:nvSpPr>
        <p:spPr>
          <a:xfrm>
            <a:off x="426225" y="5676250"/>
            <a:ext cx="2431200" cy="8523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know the questions to ask</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upfront work to get the data in a usable format</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model comes first</a:t>
            </a:r>
            <a:endParaRPr sz="1200">
              <a:latin typeface="Verdana"/>
              <a:ea typeface="Verdana"/>
              <a:cs typeface="Verdana"/>
              <a:sym typeface="Verdana"/>
            </a:endParaRPr>
          </a:p>
        </p:txBody>
      </p:sp>
      <p:sp>
        <p:nvSpPr>
          <p:cNvPr id="435" name="Google Shape;435;p42"/>
          <p:cNvSpPr txBox="1"/>
          <p:nvPr/>
        </p:nvSpPr>
        <p:spPr>
          <a:xfrm>
            <a:off x="6521025" y="5676250"/>
            <a:ext cx="2431200" cy="1046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don’t know the questions to ask</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little work to prepare the data</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model comes later</a:t>
            </a:r>
            <a:endParaRPr sz="1200">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Traditional DWH uses Top-Down Approach </a:t>
            </a:r>
            <a:endParaRPr/>
          </a:p>
        </p:txBody>
      </p:sp>
      <p:sp>
        <p:nvSpPr>
          <p:cNvPr id="441" name="Google Shape;441;p4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42" name="Google Shape;442;p43"/>
          <p:cNvPicPr preferRelativeResize="0"/>
          <p:nvPr/>
        </p:nvPicPr>
        <p:blipFill>
          <a:blip r:embed="rId3">
            <a:alphaModFix/>
          </a:blip>
          <a:stretch>
            <a:fillRect/>
          </a:stretch>
        </p:blipFill>
        <p:spPr>
          <a:xfrm>
            <a:off x="471100" y="1762600"/>
            <a:ext cx="8169298" cy="3977361"/>
          </a:xfrm>
          <a:prstGeom prst="rect">
            <a:avLst/>
          </a:prstGeom>
          <a:noFill/>
          <a:ln>
            <a:noFill/>
          </a:ln>
        </p:spPr>
      </p:pic>
      <p:sp>
        <p:nvSpPr>
          <p:cNvPr id="443" name="Google Shape;443;p4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uses Bottom-Up Approach</a:t>
            </a:r>
            <a:endParaRPr/>
          </a:p>
        </p:txBody>
      </p:sp>
      <p:sp>
        <p:nvSpPr>
          <p:cNvPr id="449" name="Google Shape;449;p4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50" name="Google Shape;450;p44"/>
          <p:cNvPicPr preferRelativeResize="0"/>
          <p:nvPr/>
        </p:nvPicPr>
        <p:blipFill>
          <a:blip r:embed="rId3">
            <a:alphaModFix/>
          </a:blip>
          <a:stretch>
            <a:fillRect/>
          </a:stretch>
        </p:blipFill>
        <p:spPr>
          <a:xfrm>
            <a:off x="603800" y="1833425"/>
            <a:ext cx="8055228" cy="3539326"/>
          </a:xfrm>
          <a:prstGeom prst="rect">
            <a:avLst/>
          </a:prstGeom>
          <a:noFill/>
          <a:ln>
            <a:noFill/>
          </a:ln>
        </p:spPr>
      </p:pic>
      <p:sp>
        <p:nvSpPr>
          <p:cNvPr id="451" name="Google Shape;451;p4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Defined</a:t>
            </a:r>
            <a:endParaRPr/>
          </a:p>
        </p:txBody>
      </p:sp>
      <p:sp>
        <p:nvSpPr>
          <p:cNvPr id="457" name="Google Shape;457;p45"/>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A </a:t>
            </a:r>
            <a:r>
              <a:rPr b="1" lang="de-CH"/>
              <a:t>reservoir</a:t>
            </a:r>
            <a:r>
              <a:rPr lang="de-CH"/>
              <a:t> to safely </a:t>
            </a:r>
            <a:r>
              <a:rPr b="1" lang="de-CH"/>
              <a:t>capture, process </a:t>
            </a:r>
            <a:r>
              <a:rPr lang="de-CH"/>
              <a:t>and</a:t>
            </a:r>
            <a:r>
              <a:rPr b="1" lang="de-CH"/>
              <a:t> treat</a:t>
            </a:r>
            <a:r>
              <a:rPr lang="de-CH"/>
              <a:t> Big Data (3Vs)</a:t>
            </a:r>
            <a:endParaRPr/>
          </a:p>
          <a:p>
            <a:pPr indent="-342900" lvl="0" marL="457200" rtl="0" algn="l">
              <a:lnSpc>
                <a:spcPct val="150000"/>
              </a:lnSpc>
              <a:spcBef>
                <a:spcPts val="0"/>
              </a:spcBef>
              <a:spcAft>
                <a:spcPts val="0"/>
              </a:spcAft>
              <a:buSzPts val="1800"/>
              <a:buChar char="●"/>
            </a:pPr>
            <a:r>
              <a:rPr lang="de-CH"/>
              <a:t>A storage repository (usually Hadoop) that holds vast amounts of </a:t>
            </a:r>
            <a:r>
              <a:rPr b="1" lang="de-CH"/>
              <a:t>raw</a:t>
            </a:r>
            <a:r>
              <a:rPr lang="de-CH"/>
              <a:t> data in its native format </a:t>
            </a:r>
            <a:r>
              <a:rPr b="1" lang="de-CH"/>
              <a:t>until</a:t>
            </a:r>
            <a:r>
              <a:rPr lang="de-CH"/>
              <a:t> it is needed</a:t>
            </a:r>
            <a:endParaRPr/>
          </a:p>
          <a:p>
            <a:pPr indent="0" lvl="0" marL="457200" rtl="0" algn="l">
              <a:lnSpc>
                <a:spcPct val="115000"/>
              </a:lnSpc>
              <a:spcBef>
                <a:spcPts val="0"/>
              </a:spcBef>
              <a:spcAft>
                <a:spcPts val="0"/>
              </a:spcAft>
              <a:buNone/>
            </a:pPr>
            <a:r>
              <a:t/>
            </a:r>
            <a:endParaRPr i="1"/>
          </a:p>
        </p:txBody>
      </p:sp>
      <p:sp>
        <p:nvSpPr>
          <p:cNvPr id="458" name="Google Shape;458;p4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59" name="Google Shape;459;p45"/>
          <p:cNvPicPr preferRelativeResize="0"/>
          <p:nvPr/>
        </p:nvPicPr>
        <p:blipFill>
          <a:blip r:embed="rId3">
            <a:alphaModFix/>
          </a:blip>
          <a:stretch>
            <a:fillRect/>
          </a:stretch>
        </p:blipFill>
        <p:spPr>
          <a:xfrm>
            <a:off x="1521500" y="2640975"/>
            <a:ext cx="5958500" cy="369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Paradigm Shift</a:t>
            </a:r>
            <a:endParaRPr/>
          </a:p>
        </p:txBody>
      </p:sp>
      <p:sp>
        <p:nvSpPr>
          <p:cNvPr id="465" name="Google Shape;465;p46"/>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From ETL to ELT</a:t>
            </a:r>
            <a:endParaRPr/>
          </a:p>
          <a:p>
            <a:pPr indent="0" lvl="0" marL="0" rtl="0" algn="l">
              <a:lnSpc>
                <a:spcPct val="150000"/>
              </a:lnSpc>
              <a:spcBef>
                <a:spcPts val="0"/>
              </a:spcBef>
              <a:spcAft>
                <a:spcPts val="0"/>
              </a:spcAft>
              <a:buNone/>
            </a:pPr>
            <a:r>
              <a:t/>
            </a:r>
            <a:endParaRPr i="1"/>
          </a:p>
        </p:txBody>
      </p:sp>
      <p:sp>
        <p:nvSpPr>
          <p:cNvPr id="466" name="Google Shape;466;p4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467" name="Google Shape;467;p46"/>
          <p:cNvSpPr txBox="1"/>
          <p:nvPr/>
        </p:nvSpPr>
        <p:spPr>
          <a:xfrm>
            <a:off x="499875" y="51650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all data sources are considered</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native formats, streaming data, big data</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leverages the power of on-prem technologies and the cloud for storage and capture</a:t>
            </a:r>
            <a:endParaRPr sz="1200">
              <a:latin typeface="Verdana"/>
              <a:ea typeface="Verdana"/>
              <a:cs typeface="Verdana"/>
              <a:sym typeface="Verdana"/>
            </a:endParaRPr>
          </a:p>
        </p:txBody>
      </p:sp>
      <p:sp>
        <p:nvSpPr>
          <p:cNvPr id="468" name="Google Shape;468;p46"/>
          <p:cNvSpPr txBox="1"/>
          <p:nvPr/>
        </p:nvSpPr>
        <p:spPr>
          <a:xfrm>
            <a:off x="3666600" y="51650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Extract and Load, no/minimal transformation</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storage in near native format</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orchestration is possible</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accomodate streaming data</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sp>
        <p:nvSpPr>
          <p:cNvPr id="469" name="Google Shape;469;p46"/>
          <p:cNvSpPr txBox="1"/>
          <p:nvPr/>
        </p:nvSpPr>
        <p:spPr>
          <a:xfrm>
            <a:off x="6247000" y="51650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refineries transform data on read</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produce curated data sets to integrate with traditional warehouses</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users discover published data using familiar tools</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pic>
        <p:nvPicPr>
          <p:cNvPr id="470" name="Google Shape;470;p46"/>
          <p:cNvPicPr preferRelativeResize="0"/>
          <p:nvPr/>
        </p:nvPicPr>
        <p:blipFill>
          <a:blip r:embed="rId3">
            <a:alphaModFix/>
          </a:blip>
          <a:stretch>
            <a:fillRect/>
          </a:stretch>
        </p:blipFill>
        <p:spPr>
          <a:xfrm>
            <a:off x="487350" y="1778975"/>
            <a:ext cx="8169299" cy="3200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85" name="Google Shape;85;p1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86" name="Google Shape;86;p1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87" name="Google Shape;87;p11"/>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88" name="Google Shape;88;p11"/>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89" name="Google Shape;89;p11"/>
          <p:cNvSpPr/>
          <p:nvPr/>
        </p:nvSpPr>
        <p:spPr>
          <a:xfrm>
            <a:off x="5143675" y="2722875"/>
            <a:ext cx="1774200" cy="382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2671425" y="4548125"/>
            <a:ext cx="2606400" cy="199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Governance</a:t>
            </a:r>
            <a:endParaRPr/>
          </a:p>
        </p:txBody>
      </p:sp>
      <p:sp>
        <p:nvSpPr>
          <p:cNvPr id="476" name="Google Shape;476;p4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Data Lake not Data Swamp -&gt; Governance</a:t>
            </a:r>
            <a:endParaRPr/>
          </a:p>
          <a:p>
            <a:pPr indent="0" lvl="0" marL="0" rtl="0" algn="l">
              <a:lnSpc>
                <a:spcPct val="150000"/>
              </a:lnSpc>
              <a:spcBef>
                <a:spcPts val="0"/>
              </a:spcBef>
              <a:spcAft>
                <a:spcPts val="0"/>
              </a:spcAft>
              <a:buNone/>
            </a:pPr>
            <a:r>
              <a:t/>
            </a:r>
            <a:endParaRPr i="1"/>
          </a:p>
        </p:txBody>
      </p:sp>
      <p:sp>
        <p:nvSpPr>
          <p:cNvPr id="477" name="Google Shape;477;p4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78" name="Google Shape;478;p47"/>
          <p:cNvPicPr preferRelativeResize="0"/>
          <p:nvPr/>
        </p:nvPicPr>
        <p:blipFill>
          <a:blip r:embed="rId3">
            <a:alphaModFix/>
          </a:blip>
          <a:stretch>
            <a:fillRect/>
          </a:stretch>
        </p:blipFill>
        <p:spPr>
          <a:xfrm>
            <a:off x="3553725" y="1733688"/>
            <a:ext cx="1786350" cy="1262600"/>
          </a:xfrm>
          <a:prstGeom prst="rect">
            <a:avLst/>
          </a:prstGeom>
          <a:noFill/>
          <a:ln>
            <a:noFill/>
          </a:ln>
        </p:spPr>
      </p:pic>
      <p:pic>
        <p:nvPicPr>
          <p:cNvPr id="479" name="Google Shape;479;p47"/>
          <p:cNvPicPr preferRelativeResize="0"/>
          <p:nvPr/>
        </p:nvPicPr>
        <p:blipFill>
          <a:blip r:embed="rId4">
            <a:alphaModFix/>
          </a:blip>
          <a:stretch>
            <a:fillRect/>
          </a:stretch>
        </p:blipFill>
        <p:spPr>
          <a:xfrm>
            <a:off x="1094575" y="1980400"/>
            <a:ext cx="2307525" cy="769175"/>
          </a:xfrm>
          <a:prstGeom prst="rect">
            <a:avLst/>
          </a:prstGeom>
          <a:noFill/>
          <a:ln>
            <a:noFill/>
          </a:ln>
        </p:spPr>
      </p:pic>
      <p:sp>
        <p:nvSpPr>
          <p:cNvPr id="480" name="Google Shape;480;p47"/>
          <p:cNvSpPr txBox="1"/>
          <p:nvPr/>
        </p:nvSpPr>
        <p:spPr>
          <a:xfrm>
            <a:off x="375050" y="3410075"/>
            <a:ext cx="1629300" cy="14376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CH" sz="1800">
                <a:solidFill>
                  <a:srgbClr val="FFFFFF"/>
                </a:solidFill>
                <a:latin typeface="Verdana"/>
                <a:ea typeface="Verdana"/>
                <a:cs typeface="Verdana"/>
                <a:sym typeface="Verdana"/>
              </a:rPr>
              <a:t>Raw</a:t>
            </a:r>
            <a:endParaRPr sz="1800">
              <a:solidFill>
                <a:srgbClr val="FFFFFF"/>
              </a:solidFill>
              <a:latin typeface="Verdana"/>
              <a:ea typeface="Verdana"/>
              <a:cs typeface="Verdana"/>
              <a:sym typeface="Verdana"/>
            </a:endParaRPr>
          </a:p>
          <a:p>
            <a:pPr indent="0" lvl="0" marL="0" rtl="0" algn="ctr">
              <a:spcBef>
                <a:spcPts val="0"/>
              </a:spcBef>
              <a:spcAft>
                <a:spcPts val="0"/>
              </a:spcAft>
              <a:buNone/>
            </a:pPr>
            <a:r>
              <a:rPr lang="de-CH" sz="1800">
                <a:solidFill>
                  <a:srgbClr val="FFFFFF"/>
                </a:solidFill>
                <a:latin typeface="Verdana"/>
                <a:ea typeface="Verdana"/>
                <a:cs typeface="Verdana"/>
                <a:sym typeface="Verdana"/>
              </a:rPr>
              <a:t>Data Layer</a:t>
            </a:r>
            <a:endParaRPr sz="1800">
              <a:solidFill>
                <a:srgbClr val="FFFFFF"/>
              </a:solidFill>
              <a:latin typeface="Verdana"/>
              <a:ea typeface="Verdana"/>
              <a:cs typeface="Verdana"/>
              <a:sym typeface="Verdana"/>
            </a:endParaRPr>
          </a:p>
        </p:txBody>
      </p:sp>
      <p:sp>
        <p:nvSpPr>
          <p:cNvPr id="481" name="Google Shape;481;p47"/>
          <p:cNvSpPr txBox="1"/>
          <p:nvPr/>
        </p:nvSpPr>
        <p:spPr>
          <a:xfrm>
            <a:off x="2653275" y="3410075"/>
            <a:ext cx="1629300" cy="1437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CH" sz="1800">
                <a:solidFill>
                  <a:srgbClr val="FFFFFF"/>
                </a:solidFill>
                <a:latin typeface="Verdana"/>
                <a:ea typeface="Verdana"/>
                <a:cs typeface="Verdana"/>
                <a:sym typeface="Verdana"/>
              </a:rPr>
              <a:t>Cleansed</a:t>
            </a:r>
            <a:endParaRPr sz="1800">
              <a:solidFill>
                <a:srgbClr val="FFFFFF"/>
              </a:solidFill>
              <a:latin typeface="Verdana"/>
              <a:ea typeface="Verdana"/>
              <a:cs typeface="Verdana"/>
              <a:sym typeface="Verdana"/>
            </a:endParaRPr>
          </a:p>
          <a:p>
            <a:pPr indent="0" lvl="0" marL="0" rtl="0" algn="ctr">
              <a:spcBef>
                <a:spcPts val="0"/>
              </a:spcBef>
              <a:spcAft>
                <a:spcPts val="0"/>
              </a:spcAft>
              <a:buNone/>
            </a:pPr>
            <a:r>
              <a:rPr lang="de-CH" sz="1800">
                <a:solidFill>
                  <a:srgbClr val="FFFFFF"/>
                </a:solidFill>
                <a:latin typeface="Verdana"/>
                <a:ea typeface="Verdana"/>
                <a:cs typeface="Verdana"/>
                <a:sym typeface="Verdana"/>
              </a:rPr>
              <a:t>Data Layer</a:t>
            </a:r>
            <a:endParaRPr sz="1800">
              <a:solidFill>
                <a:srgbClr val="FFFFFF"/>
              </a:solidFill>
              <a:latin typeface="Verdana"/>
              <a:ea typeface="Verdana"/>
              <a:cs typeface="Verdana"/>
              <a:sym typeface="Verdana"/>
            </a:endParaRPr>
          </a:p>
        </p:txBody>
      </p:sp>
      <p:sp>
        <p:nvSpPr>
          <p:cNvPr id="482" name="Google Shape;482;p47"/>
          <p:cNvSpPr txBox="1"/>
          <p:nvPr/>
        </p:nvSpPr>
        <p:spPr>
          <a:xfrm>
            <a:off x="4931500" y="3410075"/>
            <a:ext cx="1629300" cy="1437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CH" sz="1800">
                <a:solidFill>
                  <a:srgbClr val="FFFFFF"/>
                </a:solidFill>
                <a:latin typeface="Verdana"/>
                <a:ea typeface="Verdana"/>
                <a:cs typeface="Verdana"/>
                <a:sym typeface="Verdana"/>
              </a:rPr>
              <a:t>Application</a:t>
            </a:r>
            <a:endParaRPr sz="1800">
              <a:solidFill>
                <a:srgbClr val="FFFFFF"/>
              </a:solidFill>
              <a:latin typeface="Verdana"/>
              <a:ea typeface="Verdana"/>
              <a:cs typeface="Verdana"/>
              <a:sym typeface="Verdana"/>
            </a:endParaRPr>
          </a:p>
          <a:p>
            <a:pPr indent="0" lvl="0" marL="0" rtl="0" algn="ctr">
              <a:spcBef>
                <a:spcPts val="0"/>
              </a:spcBef>
              <a:spcAft>
                <a:spcPts val="0"/>
              </a:spcAft>
              <a:buNone/>
            </a:pPr>
            <a:r>
              <a:rPr lang="de-CH" sz="1800">
                <a:solidFill>
                  <a:srgbClr val="FFFFFF"/>
                </a:solidFill>
                <a:latin typeface="Verdana"/>
                <a:ea typeface="Verdana"/>
                <a:cs typeface="Verdana"/>
                <a:sym typeface="Verdana"/>
              </a:rPr>
              <a:t>Data Layer</a:t>
            </a:r>
            <a:endParaRPr sz="1800">
              <a:solidFill>
                <a:srgbClr val="FFFFFF"/>
              </a:solidFill>
              <a:latin typeface="Verdana"/>
              <a:ea typeface="Verdana"/>
              <a:cs typeface="Verdana"/>
              <a:sym typeface="Verdana"/>
            </a:endParaRPr>
          </a:p>
        </p:txBody>
      </p:sp>
      <p:sp>
        <p:nvSpPr>
          <p:cNvPr id="483" name="Google Shape;483;p47"/>
          <p:cNvSpPr txBox="1"/>
          <p:nvPr/>
        </p:nvSpPr>
        <p:spPr>
          <a:xfrm>
            <a:off x="7209725" y="3424400"/>
            <a:ext cx="1629300" cy="14376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CH" sz="1800">
                <a:solidFill>
                  <a:srgbClr val="FFFFFF"/>
                </a:solidFill>
                <a:latin typeface="Verdana"/>
                <a:ea typeface="Verdana"/>
                <a:cs typeface="Verdana"/>
                <a:sym typeface="Verdana"/>
              </a:rPr>
              <a:t>Sandbox</a:t>
            </a:r>
            <a:endParaRPr sz="1800">
              <a:solidFill>
                <a:srgbClr val="FFFFFF"/>
              </a:solidFill>
              <a:latin typeface="Verdana"/>
              <a:ea typeface="Verdana"/>
              <a:cs typeface="Verdana"/>
              <a:sym typeface="Verdana"/>
            </a:endParaRPr>
          </a:p>
          <a:p>
            <a:pPr indent="0" lvl="0" marL="0" rtl="0" algn="ctr">
              <a:spcBef>
                <a:spcPts val="0"/>
              </a:spcBef>
              <a:spcAft>
                <a:spcPts val="0"/>
              </a:spcAft>
              <a:buNone/>
            </a:pPr>
            <a:r>
              <a:rPr lang="de-CH" sz="1800">
                <a:solidFill>
                  <a:srgbClr val="FFFFFF"/>
                </a:solidFill>
                <a:latin typeface="Verdana"/>
                <a:ea typeface="Verdana"/>
                <a:cs typeface="Verdana"/>
                <a:sym typeface="Verdana"/>
              </a:rPr>
              <a:t>Data Layer</a:t>
            </a:r>
            <a:endParaRPr sz="1800">
              <a:solidFill>
                <a:srgbClr val="FFFFFF"/>
              </a:solidFill>
              <a:latin typeface="Verdana"/>
              <a:ea typeface="Verdana"/>
              <a:cs typeface="Verdana"/>
              <a:sym typeface="Verdana"/>
            </a:endParaRPr>
          </a:p>
        </p:txBody>
      </p:sp>
      <p:sp>
        <p:nvSpPr>
          <p:cNvPr id="484" name="Google Shape;484;p47"/>
          <p:cNvSpPr/>
          <p:nvPr/>
        </p:nvSpPr>
        <p:spPr>
          <a:xfrm>
            <a:off x="307875" y="5163150"/>
            <a:ext cx="1629300" cy="582000"/>
          </a:xfrm>
          <a:prstGeom prst="chevron">
            <a:avLst>
              <a:gd fmla="val 29470"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 spcFirstLastPara="1" rIns="0" wrap="square" tIns="91425">
            <a:noAutofit/>
          </a:bodyPr>
          <a:lstStyle/>
          <a:p>
            <a:pPr indent="0" lvl="0" marL="0" rtl="0" algn="l">
              <a:spcBef>
                <a:spcPts val="0"/>
              </a:spcBef>
              <a:spcAft>
                <a:spcPts val="0"/>
              </a:spcAft>
              <a:buNone/>
            </a:pPr>
            <a:r>
              <a:rPr lang="de-CH"/>
              <a:t>Data Documentation</a:t>
            </a:r>
            <a:endParaRPr/>
          </a:p>
        </p:txBody>
      </p:sp>
      <p:sp>
        <p:nvSpPr>
          <p:cNvPr id="485" name="Google Shape;485;p47"/>
          <p:cNvSpPr/>
          <p:nvPr/>
        </p:nvSpPr>
        <p:spPr>
          <a:xfrm>
            <a:off x="2009325" y="5160000"/>
            <a:ext cx="1629300" cy="582000"/>
          </a:xfrm>
          <a:prstGeom prst="chevron">
            <a:avLst>
              <a:gd fmla="val 29470"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 spcFirstLastPara="1" rIns="0" wrap="square" tIns="91425">
            <a:noAutofit/>
          </a:bodyPr>
          <a:lstStyle/>
          <a:p>
            <a:pPr indent="0" lvl="0" marL="0" rtl="0" algn="l">
              <a:spcBef>
                <a:spcPts val="0"/>
              </a:spcBef>
              <a:spcAft>
                <a:spcPts val="0"/>
              </a:spcAft>
              <a:buNone/>
            </a:pPr>
            <a:r>
              <a:rPr lang="de-CH"/>
              <a:t>Data </a:t>
            </a:r>
            <a:endParaRPr/>
          </a:p>
          <a:p>
            <a:pPr indent="0" lvl="0" marL="0" rtl="0" algn="l">
              <a:spcBef>
                <a:spcPts val="0"/>
              </a:spcBef>
              <a:spcAft>
                <a:spcPts val="0"/>
              </a:spcAft>
              <a:buNone/>
            </a:pPr>
            <a:r>
              <a:rPr lang="de-CH"/>
              <a:t>Sourcing</a:t>
            </a:r>
            <a:endParaRPr/>
          </a:p>
        </p:txBody>
      </p:sp>
      <p:sp>
        <p:nvSpPr>
          <p:cNvPr id="486" name="Google Shape;486;p47"/>
          <p:cNvSpPr/>
          <p:nvPr/>
        </p:nvSpPr>
        <p:spPr>
          <a:xfrm>
            <a:off x="3710775" y="5160000"/>
            <a:ext cx="1629300" cy="582000"/>
          </a:xfrm>
          <a:prstGeom prst="chevron">
            <a:avLst>
              <a:gd fmla="val 29470"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 spcFirstLastPara="1" rIns="0" wrap="square" tIns="91425">
            <a:noAutofit/>
          </a:bodyPr>
          <a:lstStyle/>
          <a:p>
            <a:pPr indent="0" lvl="0" marL="0" rtl="0" algn="l">
              <a:spcBef>
                <a:spcPts val="0"/>
              </a:spcBef>
              <a:spcAft>
                <a:spcPts val="0"/>
              </a:spcAft>
              <a:buNone/>
            </a:pPr>
            <a:r>
              <a:rPr lang="de-CH"/>
              <a:t>Lifecycle</a:t>
            </a:r>
            <a:endParaRPr/>
          </a:p>
          <a:p>
            <a:pPr indent="0" lvl="0" marL="0" rtl="0" algn="l">
              <a:spcBef>
                <a:spcPts val="0"/>
              </a:spcBef>
              <a:spcAft>
                <a:spcPts val="0"/>
              </a:spcAft>
              <a:buNone/>
            </a:pPr>
            <a:r>
              <a:rPr lang="de-CH"/>
              <a:t>Management</a:t>
            </a:r>
            <a:endParaRPr/>
          </a:p>
        </p:txBody>
      </p:sp>
      <p:sp>
        <p:nvSpPr>
          <p:cNvPr id="487" name="Google Shape;487;p47"/>
          <p:cNvSpPr/>
          <p:nvPr/>
        </p:nvSpPr>
        <p:spPr>
          <a:xfrm>
            <a:off x="5412225" y="5156488"/>
            <a:ext cx="1629300" cy="582000"/>
          </a:xfrm>
          <a:prstGeom prst="chevron">
            <a:avLst>
              <a:gd fmla="val 29470"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 spcFirstLastPara="1" rIns="0" wrap="square" tIns="91425">
            <a:noAutofit/>
          </a:bodyPr>
          <a:lstStyle/>
          <a:p>
            <a:pPr indent="0" lvl="0" marL="0" rtl="0" algn="l">
              <a:spcBef>
                <a:spcPts val="0"/>
              </a:spcBef>
              <a:spcAft>
                <a:spcPts val="0"/>
              </a:spcAft>
              <a:buNone/>
            </a:pPr>
            <a:r>
              <a:rPr lang="de-CH"/>
              <a:t>Data Consumption</a:t>
            </a:r>
            <a:endParaRPr/>
          </a:p>
        </p:txBody>
      </p:sp>
      <p:sp>
        <p:nvSpPr>
          <p:cNvPr id="488" name="Google Shape;488;p47"/>
          <p:cNvSpPr/>
          <p:nvPr/>
        </p:nvSpPr>
        <p:spPr>
          <a:xfrm>
            <a:off x="7113675" y="5156500"/>
            <a:ext cx="1629300" cy="582000"/>
          </a:xfrm>
          <a:prstGeom prst="chevron">
            <a:avLst>
              <a:gd fmla="val 29470" name="adj"/>
            </a:avLst>
          </a:prstGeom>
          <a:solidFill>
            <a:schemeClr val="lt2"/>
          </a:solidFill>
          <a:ln cap="flat" cmpd="sng" w="9525">
            <a:solidFill>
              <a:schemeClr val="dk2"/>
            </a:solidFill>
            <a:prstDash val="solid"/>
            <a:round/>
            <a:headEnd len="sm" w="sm" type="none"/>
            <a:tailEnd len="sm" w="sm" type="none"/>
          </a:ln>
        </p:spPr>
        <p:txBody>
          <a:bodyPr anchorCtr="0" anchor="ctr" bIns="91425" lIns="18000" spcFirstLastPara="1" rIns="0" wrap="square" tIns="91425">
            <a:noAutofit/>
          </a:bodyPr>
          <a:lstStyle/>
          <a:p>
            <a:pPr indent="0" lvl="0" marL="0" rtl="0" algn="l">
              <a:spcBef>
                <a:spcPts val="0"/>
              </a:spcBef>
              <a:spcAft>
                <a:spcPts val="0"/>
              </a:spcAft>
              <a:buNone/>
            </a:pPr>
            <a:r>
              <a:rPr lang="de-CH"/>
              <a:t>Auditing</a:t>
            </a:r>
            <a:endParaRPr/>
          </a:p>
        </p:txBody>
      </p:sp>
      <p:cxnSp>
        <p:nvCxnSpPr>
          <p:cNvPr id="489" name="Google Shape;489;p47"/>
          <p:cNvCxnSpPr/>
          <p:nvPr/>
        </p:nvCxnSpPr>
        <p:spPr>
          <a:xfrm>
            <a:off x="351425" y="5935550"/>
            <a:ext cx="8285100" cy="0"/>
          </a:xfrm>
          <a:prstGeom prst="straightConnector1">
            <a:avLst/>
          </a:prstGeom>
          <a:noFill/>
          <a:ln cap="flat" cmpd="sng" w="38100">
            <a:solidFill>
              <a:schemeClr val="dk2"/>
            </a:solidFill>
            <a:prstDash val="solid"/>
            <a:round/>
            <a:headEnd len="med" w="med" type="none"/>
            <a:tailEnd len="med" w="med" type="triangle"/>
          </a:ln>
        </p:spPr>
      </p:cxnSp>
      <p:sp>
        <p:nvSpPr>
          <p:cNvPr id="490" name="Google Shape;490;p47"/>
          <p:cNvSpPr txBox="1"/>
          <p:nvPr/>
        </p:nvSpPr>
        <p:spPr>
          <a:xfrm>
            <a:off x="3598675" y="5942175"/>
            <a:ext cx="18741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CH" sz="1800">
                <a:latin typeface="Verdana"/>
                <a:ea typeface="Verdana"/>
                <a:cs typeface="Verdana"/>
                <a:sym typeface="Verdana"/>
              </a:rPr>
              <a:t>Governance</a:t>
            </a:r>
            <a:endParaRPr sz="1800">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Use Cases</a:t>
            </a:r>
            <a:endParaRPr/>
          </a:p>
        </p:txBody>
      </p:sp>
      <p:sp>
        <p:nvSpPr>
          <p:cNvPr id="496" name="Google Shape;496;p48"/>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Ingestion of new file types</a:t>
            </a:r>
            <a:endParaRPr/>
          </a:p>
          <a:p>
            <a:pPr indent="0" lvl="0" marL="0" rtl="0" algn="l">
              <a:lnSpc>
                <a:spcPct val="150000"/>
              </a:lnSpc>
              <a:spcBef>
                <a:spcPts val="0"/>
              </a:spcBef>
              <a:spcAft>
                <a:spcPts val="0"/>
              </a:spcAft>
              <a:buNone/>
            </a:pPr>
            <a:r>
              <a:t/>
            </a:r>
            <a:endParaRPr i="1"/>
          </a:p>
        </p:txBody>
      </p:sp>
      <p:sp>
        <p:nvSpPr>
          <p:cNvPr id="497" name="Google Shape;497;p4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498" name="Google Shape;498;p48"/>
          <p:cNvPicPr preferRelativeResize="0"/>
          <p:nvPr/>
        </p:nvPicPr>
        <p:blipFill>
          <a:blip r:embed="rId3">
            <a:alphaModFix/>
          </a:blip>
          <a:stretch>
            <a:fillRect/>
          </a:stretch>
        </p:blipFill>
        <p:spPr>
          <a:xfrm>
            <a:off x="250025" y="1980000"/>
            <a:ext cx="5118401" cy="3887649"/>
          </a:xfrm>
          <a:prstGeom prst="rect">
            <a:avLst/>
          </a:prstGeom>
          <a:noFill/>
          <a:ln>
            <a:noFill/>
          </a:ln>
        </p:spPr>
      </p:pic>
      <p:sp>
        <p:nvSpPr>
          <p:cNvPr id="499" name="Google Shape;499;p48"/>
          <p:cNvSpPr txBox="1"/>
          <p:nvPr>
            <p:ph idx="1" type="body"/>
          </p:nvPr>
        </p:nvSpPr>
        <p:spPr>
          <a:xfrm>
            <a:off x="5547800" y="2077175"/>
            <a:ext cx="3459600" cy="3820200"/>
          </a:xfrm>
          <a:prstGeom prst="rect">
            <a:avLst/>
          </a:prstGeom>
        </p:spPr>
        <p:txBody>
          <a:bodyPr anchorCtr="0" anchor="t" bIns="72000" lIns="72000" spcFirstLastPara="1" rIns="72000" wrap="square" tIns="72000">
            <a:noAutofit/>
          </a:bodyPr>
          <a:lstStyle/>
          <a:p>
            <a:pPr indent="-204299" lvl="0" marL="179999" rtl="0" algn="l">
              <a:lnSpc>
                <a:spcPct val="150000"/>
              </a:lnSpc>
              <a:spcBef>
                <a:spcPts val="0"/>
              </a:spcBef>
              <a:spcAft>
                <a:spcPts val="0"/>
              </a:spcAft>
              <a:buSzPts val="1800"/>
              <a:buChar char="-"/>
            </a:pPr>
            <a:r>
              <a:rPr lang="de-CH"/>
              <a:t>Preparatory file storage for multi-structured data</a:t>
            </a:r>
            <a:endParaRPr/>
          </a:p>
          <a:p>
            <a:pPr indent="-204299" lvl="0" marL="179999" rtl="0" algn="l">
              <a:lnSpc>
                <a:spcPct val="150000"/>
              </a:lnSpc>
              <a:spcBef>
                <a:spcPts val="0"/>
              </a:spcBef>
              <a:spcAft>
                <a:spcPts val="0"/>
              </a:spcAft>
              <a:buSzPts val="1800"/>
              <a:buChar char="-"/>
            </a:pPr>
            <a:r>
              <a:rPr lang="de-CH"/>
              <a:t>Exploratory analysis + POCs to determine value of new data types &amp; sources</a:t>
            </a:r>
            <a:endParaRPr/>
          </a:p>
          <a:p>
            <a:pPr indent="-204299" lvl="0" marL="179999" rtl="0" algn="l">
              <a:lnSpc>
                <a:spcPct val="150000"/>
              </a:lnSpc>
              <a:spcBef>
                <a:spcPts val="0"/>
              </a:spcBef>
              <a:spcAft>
                <a:spcPts val="0"/>
              </a:spcAft>
              <a:buSzPts val="1800"/>
              <a:buChar char="-"/>
            </a:pPr>
            <a:r>
              <a:rPr lang="de-CH"/>
              <a:t>Affords additional time for longer-term planning while accumulating data or handling influx of data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Use Cases</a:t>
            </a:r>
            <a:endParaRPr/>
          </a:p>
        </p:txBody>
      </p:sp>
      <p:sp>
        <p:nvSpPr>
          <p:cNvPr id="505" name="Google Shape;505;p4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Data Warehouse Staging Area</a:t>
            </a:r>
            <a:endParaRPr i="1"/>
          </a:p>
        </p:txBody>
      </p:sp>
      <p:sp>
        <p:nvSpPr>
          <p:cNvPr id="506" name="Google Shape;506;p4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507" name="Google Shape;507;p49"/>
          <p:cNvSpPr txBox="1"/>
          <p:nvPr>
            <p:ph idx="1" type="body"/>
          </p:nvPr>
        </p:nvSpPr>
        <p:spPr>
          <a:xfrm>
            <a:off x="5547800" y="2077175"/>
            <a:ext cx="3459600" cy="3820200"/>
          </a:xfrm>
          <a:prstGeom prst="rect">
            <a:avLst/>
          </a:prstGeom>
        </p:spPr>
        <p:txBody>
          <a:bodyPr anchorCtr="0" anchor="t" bIns="72000" lIns="72000" spcFirstLastPara="1" rIns="72000" wrap="square" tIns="72000">
            <a:noAutofit/>
          </a:bodyPr>
          <a:lstStyle/>
          <a:p>
            <a:pPr indent="-204299" lvl="0" marL="179999" rtl="0" algn="l">
              <a:lnSpc>
                <a:spcPct val="150000"/>
              </a:lnSpc>
              <a:spcBef>
                <a:spcPts val="0"/>
              </a:spcBef>
              <a:spcAft>
                <a:spcPts val="0"/>
              </a:spcAft>
              <a:buSzPts val="1800"/>
              <a:buChar char="-"/>
            </a:pPr>
            <a:r>
              <a:rPr lang="de-CH"/>
              <a:t>ELT strategy</a:t>
            </a:r>
            <a:endParaRPr/>
          </a:p>
          <a:p>
            <a:pPr indent="-204299" lvl="0" marL="179999" rtl="0" algn="l">
              <a:lnSpc>
                <a:spcPct val="150000"/>
              </a:lnSpc>
              <a:spcBef>
                <a:spcPts val="0"/>
              </a:spcBef>
              <a:spcAft>
                <a:spcPts val="0"/>
              </a:spcAft>
              <a:buSzPts val="1800"/>
              <a:buChar char="-"/>
            </a:pPr>
            <a:r>
              <a:rPr lang="de-CH"/>
              <a:t>Reduce storage needs in relational platform by using the data lake as landing area</a:t>
            </a:r>
            <a:endParaRPr/>
          </a:p>
          <a:p>
            <a:pPr indent="-204299" lvl="0" marL="179999" rtl="0" algn="l">
              <a:lnSpc>
                <a:spcPct val="150000"/>
              </a:lnSpc>
              <a:spcBef>
                <a:spcPts val="0"/>
              </a:spcBef>
              <a:spcAft>
                <a:spcPts val="0"/>
              </a:spcAft>
              <a:buSzPts val="1800"/>
              <a:buChar char="-"/>
            </a:pPr>
            <a:r>
              <a:rPr lang="de-CH"/>
              <a:t>Practical use for data stored in the data lake</a:t>
            </a:r>
            <a:endParaRPr/>
          </a:p>
          <a:p>
            <a:pPr indent="-204299" lvl="0" marL="179999" rtl="0" algn="l">
              <a:lnSpc>
                <a:spcPct val="150000"/>
              </a:lnSpc>
              <a:spcBef>
                <a:spcPts val="0"/>
              </a:spcBef>
              <a:spcAft>
                <a:spcPts val="0"/>
              </a:spcAft>
              <a:buSzPts val="1800"/>
              <a:buChar char="-"/>
            </a:pPr>
            <a:r>
              <a:rPr lang="de-CH"/>
              <a:t>Potentially also handle transformations in the data lake</a:t>
            </a:r>
            <a:endParaRPr/>
          </a:p>
        </p:txBody>
      </p:sp>
      <p:pic>
        <p:nvPicPr>
          <p:cNvPr id="508" name="Google Shape;508;p49"/>
          <p:cNvPicPr preferRelativeResize="0"/>
          <p:nvPr/>
        </p:nvPicPr>
        <p:blipFill>
          <a:blip r:embed="rId3">
            <a:alphaModFix/>
          </a:blip>
          <a:stretch>
            <a:fillRect/>
          </a:stretch>
        </p:blipFill>
        <p:spPr>
          <a:xfrm>
            <a:off x="184350" y="2037751"/>
            <a:ext cx="5243002" cy="34820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Use Cases</a:t>
            </a:r>
            <a:endParaRPr/>
          </a:p>
        </p:txBody>
      </p:sp>
      <p:sp>
        <p:nvSpPr>
          <p:cNvPr id="514" name="Google Shape;514;p5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Data Warehouse Staging Area + Data Archiving</a:t>
            </a:r>
            <a:endParaRPr i="1"/>
          </a:p>
        </p:txBody>
      </p:sp>
      <p:sp>
        <p:nvSpPr>
          <p:cNvPr id="515" name="Google Shape;515;p5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516" name="Google Shape;516;p50"/>
          <p:cNvSpPr txBox="1"/>
          <p:nvPr>
            <p:ph idx="1" type="body"/>
          </p:nvPr>
        </p:nvSpPr>
        <p:spPr>
          <a:xfrm>
            <a:off x="5547800" y="2000975"/>
            <a:ext cx="3459600" cy="3820200"/>
          </a:xfrm>
          <a:prstGeom prst="rect">
            <a:avLst/>
          </a:prstGeom>
        </p:spPr>
        <p:txBody>
          <a:bodyPr anchorCtr="0" anchor="t" bIns="72000" lIns="72000" spcFirstLastPara="1" rIns="72000" wrap="square" tIns="72000">
            <a:noAutofit/>
          </a:bodyPr>
          <a:lstStyle/>
          <a:p>
            <a:pPr indent="-204299" lvl="0" marL="179999" rtl="0" algn="l">
              <a:lnSpc>
                <a:spcPct val="150000"/>
              </a:lnSpc>
              <a:spcBef>
                <a:spcPts val="0"/>
              </a:spcBef>
              <a:spcAft>
                <a:spcPts val="0"/>
              </a:spcAft>
              <a:buSzPts val="1800"/>
              <a:buChar char="-"/>
            </a:pPr>
            <a:r>
              <a:rPr lang="de-CH"/>
              <a:t>Grow around existing DW</a:t>
            </a:r>
            <a:endParaRPr/>
          </a:p>
          <a:p>
            <a:pPr indent="-204299" lvl="0" marL="179999" rtl="0" algn="l">
              <a:lnSpc>
                <a:spcPct val="150000"/>
              </a:lnSpc>
              <a:spcBef>
                <a:spcPts val="0"/>
              </a:spcBef>
              <a:spcAft>
                <a:spcPts val="0"/>
              </a:spcAft>
              <a:buSzPts val="1800"/>
              <a:buChar char="-"/>
            </a:pPr>
            <a:r>
              <a:rPr lang="de-CH"/>
              <a:t>Aged data available for querying when needed</a:t>
            </a:r>
            <a:endParaRPr/>
          </a:p>
          <a:p>
            <a:pPr indent="-204299" lvl="0" marL="179999" rtl="0" algn="l">
              <a:lnSpc>
                <a:spcPct val="150000"/>
              </a:lnSpc>
              <a:spcBef>
                <a:spcPts val="0"/>
              </a:spcBef>
              <a:spcAft>
                <a:spcPts val="0"/>
              </a:spcAft>
              <a:buSzPts val="1800"/>
              <a:buChar char="-"/>
            </a:pPr>
            <a:r>
              <a:rPr lang="de-CH"/>
              <a:t>Complement to the DW via data virtualization</a:t>
            </a:r>
            <a:endParaRPr/>
          </a:p>
          <a:p>
            <a:pPr indent="-204299" lvl="0" marL="179999" rtl="0" algn="l">
              <a:lnSpc>
                <a:spcPct val="150000"/>
              </a:lnSpc>
              <a:spcBef>
                <a:spcPts val="0"/>
              </a:spcBef>
              <a:spcAft>
                <a:spcPts val="0"/>
              </a:spcAft>
              <a:buSzPts val="1800"/>
              <a:buChar char="-"/>
            </a:pPr>
            <a:r>
              <a:rPr lang="de-CH"/>
              <a:t>Federated queries to access current data (relational DB) + archive (data lake)</a:t>
            </a:r>
            <a:endParaRPr/>
          </a:p>
          <a:p>
            <a:pPr indent="0" lvl="0" marL="0" rtl="0" algn="l">
              <a:lnSpc>
                <a:spcPct val="150000"/>
              </a:lnSpc>
              <a:spcBef>
                <a:spcPts val="0"/>
              </a:spcBef>
              <a:spcAft>
                <a:spcPts val="0"/>
              </a:spcAft>
              <a:buNone/>
            </a:pPr>
            <a:r>
              <a:t/>
            </a:r>
            <a:endParaRPr/>
          </a:p>
        </p:txBody>
      </p:sp>
      <p:pic>
        <p:nvPicPr>
          <p:cNvPr id="517" name="Google Shape;517;p50"/>
          <p:cNvPicPr preferRelativeResize="0"/>
          <p:nvPr/>
        </p:nvPicPr>
        <p:blipFill>
          <a:blip r:embed="rId3">
            <a:alphaModFix/>
          </a:blip>
          <a:stretch>
            <a:fillRect/>
          </a:stretch>
        </p:blipFill>
        <p:spPr>
          <a:xfrm>
            <a:off x="184350" y="2037751"/>
            <a:ext cx="5243002" cy="3482037"/>
          </a:xfrm>
          <a:prstGeom prst="rect">
            <a:avLst/>
          </a:prstGeom>
          <a:noFill/>
          <a:ln>
            <a:noFill/>
          </a:ln>
        </p:spPr>
      </p:pic>
      <p:pic>
        <p:nvPicPr>
          <p:cNvPr id="518" name="Google Shape;518;p50"/>
          <p:cNvPicPr preferRelativeResize="0"/>
          <p:nvPr/>
        </p:nvPicPr>
        <p:blipFill>
          <a:blip r:embed="rId4">
            <a:alphaModFix/>
          </a:blip>
          <a:stretch>
            <a:fillRect/>
          </a:stretch>
        </p:blipFill>
        <p:spPr>
          <a:xfrm>
            <a:off x="1729225" y="3915050"/>
            <a:ext cx="1071475" cy="770725"/>
          </a:xfrm>
          <a:prstGeom prst="rect">
            <a:avLst/>
          </a:prstGeom>
          <a:noFill/>
          <a:ln>
            <a:noFill/>
          </a:ln>
        </p:spPr>
      </p:pic>
      <p:pic>
        <p:nvPicPr>
          <p:cNvPr id="519" name="Google Shape;519;p50"/>
          <p:cNvPicPr preferRelativeResize="0"/>
          <p:nvPr/>
        </p:nvPicPr>
        <p:blipFill>
          <a:blip r:embed="rId5">
            <a:alphaModFix/>
          </a:blip>
          <a:stretch>
            <a:fillRect/>
          </a:stretch>
        </p:blipFill>
        <p:spPr>
          <a:xfrm>
            <a:off x="2724500" y="3823218"/>
            <a:ext cx="1071475" cy="649582"/>
          </a:xfrm>
          <a:prstGeom prst="rect">
            <a:avLst/>
          </a:prstGeom>
          <a:noFill/>
          <a:ln>
            <a:noFill/>
          </a:ln>
        </p:spPr>
      </p:pic>
      <p:pic>
        <p:nvPicPr>
          <p:cNvPr id="520" name="Google Shape;520;p50"/>
          <p:cNvPicPr preferRelativeResize="0"/>
          <p:nvPr/>
        </p:nvPicPr>
        <p:blipFill>
          <a:blip r:embed="rId6">
            <a:alphaModFix/>
          </a:blip>
          <a:stretch>
            <a:fillRect/>
          </a:stretch>
        </p:blipFill>
        <p:spPr>
          <a:xfrm>
            <a:off x="2757500" y="4438650"/>
            <a:ext cx="1357300" cy="120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Use Cases</a:t>
            </a:r>
            <a:endParaRPr/>
          </a:p>
        </p:txBody>
      </p:sp>
      <p:sp>
        <p:nvSpPr>
          <p:cNvPr id="526" name="Google Shape;526;p5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Lambda Architecture</a:t>
            </a:r>
            <a:endParaRPr i="1"/>
          </a:p>
        </p:txBody>
      </p:sp>
      <p:sp>
        <p:nvSpPr>
          <p:cNvPr id="527" name="Google Shape;527;p5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528" name="Google Shape;528;p51"/>
          <p:cNvSpPr txBox="1"/>
          <p:nvPr>
            <p:ph idx="1" type="body"/>
          </p:nvPr>
        </p:nvSpPr>
        <p:spPr>
          <a:xfrm>
            <a:off x="5547800" y="2000975"/>
            <a:ext cx="3459600" cy="3820200"/>
          </a:xfrm>
          <a:prstGeom prst="rect">
            <a:avLst/>
          </a:prstGeom>
        </p:spPr>
        <p:txBody>
          <a:bodyPr anchorCtr="0" anchor="t" bIns="72000" lIns="72000" spcFirstLastPara="1" rIns="72000" wrap="square" tIns="72000">
            <a:noAutofit/>
          </a:bodyPr>
          <a:lstStyle/>
          <a:p>
            <a:pPr indent="-204299" lvl="0" marL="179999" rtl="0" algn="l">
              <a:lnSpc>
                <a:spcPct val="150000"/>
              </a:lnSpc>
              <a:spcBef>
                <a:spcPts val="0"/>
              </a:spcBef>
              <a:spcAft>
                <a:spcPts val="0"/>
              </a:spcAft>
              <a:buSzPts val="1800"/>
              <a:buChar char="-"/>
            </a:pPr>
            <a:r>
              <a:rPr lang="de-CH"/>
              <a:t>Support for low-latency &amp; high-velocity data in near real time</a:t>
            </a:r>
            <a:endParaRPr/>
          </a:p>
          <a:p>
            <a:pPr indent="-204299" lvl="0" marL="179999" rtl="0" algn="l">
              <a:lnSpc>
                <a:spcPct val="150000"/>
              </a:lnSpc>
              <a:spcBef>
                <a:spcPts val="0"/>
              </a:spcBef>
              <a:spcAft>
                <a:spcPts val="0"/>
              </a:spcAft>
              <a:buSzPts val="1800"/>
              <a:buChar char="-"/>
            </a:pPr>
            <a:r>
              <a:rPr lang="de-CH"/>
              <a:t>Support for batch-oriented operations</a:t>
            </a:r>
            <a:endParaRPr/>
          </a:p>
          <a:p>
            <a:pPr indent="0" lvl="0" marL="0" rtl="0" algn="l">
              <a:lnSpc>
                <a:spcPct val="150000"/>
              </a:lnSpc>
              <a:spcBef>
                <a:spcPts val="0"/>
              </a:spcBef>
              <a:spcAft>
                <a:spcPts val="0"/>
              </a:spcAft>
              <a:buNone/>
            </a:pPr>
            <a:r>
              <a:t/>
            </a:r>
            <a:endParaRPr/>
          </a:p>
        </p:txBody>
      </p:sp>
      <p:grpSp>
        <p:nvGrpSpPr>
          <p:cNvPr id="529" name="Google Shape;529;p51"/>
          <p:cNvGrpSpPr/>
          <p:nvPr/>
        </p:nvGrpSpPr>
        <p:grpSpPr>
          <a:xfrm>
            <a:off x="141750" y="1789050"/>
            <a:ext cx="5285600" cy="3990906"/>
            <a:chOff x="141750" y="1789050"/>
            <a:chExt cx="5285600" cy="3990906"/>
          </a:xfrm>
        </p:grpSpPr>
        <p:pic>
          <p:nvPicPr>
            <p:cNvPr id="530" name="Google Shape;530;p51"/>
            <p:cNvPicPr preferRelativeResize="0"/>
            <p:nvPr/>
          </p:nvPicPr>
          <p:blipFill>
            <a:blip r:embed="rId3">
              <a:alphaModFix/>
            </a:blip>
            <a:stretch>
              <a:fillRect/>
            </a:stretch>
          </p:blipFill>
          <p:spPr>
            <a:xfrm>
              <a:off x="184350" y="1923439"/>
              <a:ext cx="5243000" cy="3856517"/>
            </a:xfrm>
            <a:prstGeom prst="rect">
              <a:avLst/>
            </a:prstGeom>
            <a:noFill/>
            <a:ln>
              <a:noFill/>
            </a:ln>
          </p:spPr>
        </p:pic>
        <p:sp>
          <p:nvSpPr>
            <p:cNvPr id="531" name="Google Shape;531;p51"/>
            <p:cNvSpPr/>
            <p:nvPr/>
          </p:nvSpPr>
          <p:spPr>
            <a:xfrm>
              <a:off x="141750" y="1789050"/>
              <a:ext cx="2598300" cy="3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OnPremise vs Cloud</a:t>
            </a:r>
            <a:endParaRPr/>
          </a:p>
        </p:txBody>
      </p:sp>
      <p:sp>
        <p:nvSpPr>
          <p:cNvPr id="537" name="Google Shape;537;p5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OnPremise</a:t>
            </a:r>
            <a:endParaRPr/>
          </a:p>
          <a:p>
            <a:pPr indent="-330200" lvl="1" marL="719999" rtl="0" algn="l">
              <a:lnSpc>
                <a:spcPct val="150000"/>
              </a:lnSpc>
              <a:spcBef>
                <a:spcPts val="0"/>
              </a:spcBef>
              <a:spcAft>
                <a:spcPts val="0"/>
              </a:spcAft>
              <a:buSzPts val="1600"/>
              <a:buChar char="○"/>
            </a:pPr>
            <a:r>
              <a:rPr lang="de-CH"/>
              <a:t>Physical Infrastructure hosted (provisioned, maintained) on site</a:t>
            </a:r>
            <a:endParaRPr/>
          </a:p>
          <a:p>
            <a:pPr indent="-330200" lvl="1" marL="719999" rtl="0" algn="l">
              <a:lnSpc>
                <a:spcPct val="150000"/>
              </a:lnSpc>
              <a:spcBef>
                <a:spcPts val="0"/>
              </a:spcBef>
              <a:spcAft>
                <a:spcPts val="0"/>
              </a:spcAft>
              <a:buSzPts val="1600"/>
              <a:buChar char="○"/>
            </a:pPr>
            <a:r>
              <a:rPr lang="de-CH"/>
              <a:t>Full control over data storage, no privacy issues (e.g. banks)</a:t>
            </a:r>
            <a:endParaRPr/>
          </a:p>
          <a:p>
            <a:pPr indent="-330200" lvl="1" marL="719999" rtl="0" algn="l">
              <a:lnSpc>
                <a:spcPct val="150000"/>
              </a:lnSpc>
              <a:spcBef>
                <a:spcPts val="0"/>
              </a:spcBef>
              <a:spcAft>
                <a:spcPts val="0"/>
              </a:spcAft>
              <a:buSzPts val="1600"/>
              <a:buChar char="○"/>
            </a:pPr>
            <a:r>
              <a:rPr lang="de-CH"/>
              <a:t>Customized set-up to reflect business-specific use cases</a:t>
            </a:r>
            <a:endParaRPr/>
          </a:p>
          <a:p>
            <a:pPr indent="-330200" lvl="1" marL="719999" rtl="0" algn="l">
              <a:lnSpc>
                <a:spcPct val="150000"/>
              </a:lnSpc>
              <a:spcBef>
                <a:spcPts val="0"/>
              </a:spcBef>
              <a:spcAft>
                <a:spcPts val="0"/>
              </a:spcAft>
              <a:buSzPts val="1600"/>
              <a:buChar char="○"/>
            </a:pPr>
            <a:r>
              <a:rPr lang="de-CH"/>
              <a:t>Requires technical team and knowhow (data engineers, sys admins)</a:t>
            </a:r>
            <a:endParaRPr/>
          </a:p>
          <a:p>
            <a:pPr indent="-330200" lvl="1" marL="719999" rtl="0" algn="l">
              <a:lnSpc>
                <a:spcPct val="150000"/>
              </a:lnSpc>
              <a:spcBef>
                <a:spcPts val="0"/>
              </a:spcBef>
              <a:spcAft>
                <a:spcPts val="0"/>
              </a:spcAft>
              <a:buSzPts val="1600"/>
              <a:buChar char="○"/>
            </a:pPr>
            <a:r>
              <a:rPr b="1" lang="de-CH"/>
              <a:t>U</a:t>
            </a:r>
            <a:r>
              <a:rPr b="1" lang="de-CH"/>
              <a:t>nder-utilization</a:t>
            </a:r>
            <a:r>
              <a:rPr lang="de-CH"/>
              <a:t> of resources, rarely runs at peak usage</a:t>
            </a:r>
            <a:endParaRPr/>
          </a:p>
          <a:p>
            <a:pPr indent="-330200" lvl="1" marL="719999" rtl="0" algn="l">
              <a:lnSpc>
                <a:spcPct val="150000"/>
              </a:lnSpc>
              <a:spcBef>
                <a:spcPts val="0"/>
              </a:spcBef>
              <a:spcAft>
                <a:spcPts val="0"/>
              </a:spcAft>
              <a:buSzPts val="1600"/>
              <a:buChar char="○"/>
            </a:pPr>
            <a:r>
              <a:rPr lang="de-CH"/>
              <a:t>Storage costs depreciate over time</a:t>
            </a:r>
            <a:endParaRPr/>
          </a:p>
          <a:p>
            <a:pPr indent="-330200" lvl="1" marL="719999" rtl="0" algn="l">
              <a:lnSpc>
                <a:spcPct val="150000"/>
              </a:lnSpc>
              <a:spcBef>
                <a:spcPts val="0"/>
              </a:spcBef>
              <a:spcAft>
                <a:spcPts val="0"/>
              </a:spcAft>
              <a:buSzPts val="1600"/>
              <a:buChar char="○"/>
            </a:pPr>
            <a:r>
              <a:rPr lang="de-CH"/>
              <a:t>Huge organizational complexity in implementing it</a:t>
            </a:r>
            <a:endParaRPr/>
          </a:p>
          <a:p>
            <a:pPr indent="-294300" lvl="0" marL="450000" rtl="0" algn="l">
              <a:lnSpc>
                <a:spcPct val="150000"/>
              </a:lnSpc>
              <a:spcBef>
                <a:spcPts val="0"/>
              </a:spcBef>
              <a:spcAft>
                <a:spcPts val="0"/>
              </a:spcAft>
              <a:buSzPts val="1800"/>
              <a:buChar char="●"/>
            </a:pPr>
            <a:r>
              <a:rPr lang="de-CH"/>
              <a:t>Cloud</a:t>
            </a:r>
            <a:endParaRPr/>
          </a:p>
          <a:p>
            <a:pPr indent="-330200" lvl="1" marL="719999" rtl="0" algn="l">
              <a:lnSpc>
                <a:spcPct val="150000"/>
              </a:lnSpc>
              <a:spcBef>
                <a:spcPts val="0"/>
              </a:spcBef>
              <a:spcAft>
                <a:spcPts val="0"/>
              </a:spcAft>
              <a:buSzPts val="1600"/>
              <a:buChar char="○"/>
            </a:pPr>
            <a:r>
              <a:rPr lang="de-CH"/>
              <a:t>Focus on business value, not infrastructure</a:t>
            </a:r>
            <a:endParaRPr/>
          </a:p>
          <a:p>
            <a:pPr indent="-330200" lvl="1" marL="719999" rtl="0" algn="l">
              <a:lnSpc>
                <a:spcPct val="150000"/>
              </a:lnSpc>
              <a:spcBef>
                <a:spcPts val="0"/>
              </a:spcBef>
              <a:spcAft>
                <a:spcPts val="0"/>
              </a:spcAft>
              <a:buSzPts val="1600"/>
              <a:buChar char="○"/>
            </a:pPr>
            <a:r>
              <a:rPr lang="de-CH"/>
              <a:t>Lower engineering costs, more elasticity, scalability, reliability and availability</a:t>
            </a:r>
            <a:endParaRPr/>
          </a:p>
          <a:p>
            <a:pPr indent="-330200" lvl="1" marL="719999" rtl="0" algn="l">
              <a:lnSpc>
                <a:spcPct val="150000"/>
              </a:lnSpc>
              <a:spcBef>
                <a:spcPts val="0"/>
              </a:spcBef>
              <a:spcAft>
                <a:spcPts val="0"/>
              </a:spcAft>
              <a:buSzPts val="1600"/>
              <a:buChar char="○"/>
            </a:pPr>
            <a:r>
              <a:rPr lang="de-CH"/>
              <a:t>Primary downside - storage costs. Hybrid strategies exist</a:t>
            </a:r>
            <a:endParaRPr/>
          </a:p>
          <a:p>
            <a:pPr indent="-330200" lvl="1" marL="719999" rtl="0" algn="l">
              <a:lnSpc>
                <a:spcPct val="150000"/>
              </a:lnSpc>
              <a:spcBef>
                <a:spcPts val="0"/>
              </a:spcBef>
              <a:spcAft>
                <a:spcPts val="0"/>
              </a:spcAft>
              <a:buSzPts val="1600"/>
              <a:buChar char="○"/>
            </a:pPr>
            <a:r>
              <a:rPr lang="de-CH"/>
              <a:t>You enter the world of </a:t>
            </a:r>
            <a:r>
              <a:rPr b="1" lang="de-CH"/>
              <a:t>managed services</a:t>
            </a:r>
            <a:r>
              <a:rPr lang="de-CH"/>
              <a:t>. Hard to leave it.</a:t>
            </a:r>
            <a:endParaRPr/>
          </a:p>
          <a:p>
            <a:pPr indent="0" lvl="0" marL="0" rtl="0" algn="l">
              <a:lnSpc>
                <a:spcPct val="150000"/>
              </a:lnSpc>
              <a:spcBef>
                <a:spcPts val="0"/>
              </a:spcBef>
              <a:spcAft>
                <a:spcPts val="0"/>
              </a:spcAft>
              <a:buNone/>
            </a:pPr>
            <a:r>
              <a:t/>
            </a:r>
            <a:endParaRPr i="1"/>
          </a:p>
        </p:txBody>
      </p:sp>
      <p:sp>
        <p:nvSpPr>
          <p:cNvPr id="538" name="Google Shape;538;p5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in the Cloud - The Big 3</a:t>
            </a:r>
            <a:endParaRPr/>
          </a:p>
        </p:txBody>
      </p:sp>
      <p:sp>
        <p:nvSpPr>
          <p:cNvPr id="544" name="Google Shape;544;p5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Amazon AWS</a:t>
            </a:r>
            <a:endParaRPr/>
          </a:p>
          <a:p>
            <a:pPr indent="0" lvl="0" marL="0" rtl="0" algn="l">
              <a:lnSpc>
                <a:spcPct val="150000"/>
              </a:lnSpc>
              <a:spcBef>
                <a:spcPts val="0"/>
              </a:spcBef>
              <a:spcAft>
                <a:spcPts val="0"/>
              </a:spcAft>
              <a:buNone/>
            </a:pPr>
            <a:r>
              <a:t/>
            </a:r>
            <a:endParaRPr i="1"/>
          </a:p>
        </p:txBody>
      </p:sp>
      <p:sp>
        <p:nvSpPr>
          <p:cNvPr id="545" name="Google Shape;545;p5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46" name="Google Shape;546;p53"/>
          <p:cNvPicPr preferRelativeResize="0"/>
          <p:nvPr/>
        </p:nvPicPr>
        <p:blipFill>
          <a:blip r:embed="rId3">
            <a:alphaModFix/>
          </a:blip>
          <a:stretch>
            <a:fillRect/>
          </a:stretch>
        </p:blipFill>
        <p:spPr>
          <a:xfrm>
            <a:off x="647700" y="2153725"/>
            <a:ext cx="8169299" cy="38321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chemeClr val="dk1"/>
              </a:buClr>
              <a:buSzPts val="1100"/>
              <a:buFont typeface="Arial"/>
              <a:buNone/>
            </a:pPr>
            <a:r>
              <a:rPr lang="de-CH"/>
              <a:t>Data Lake in the Cloud - The Big 3</a:t>
            </a:r>
            <a:endParaRPr/>
          </a:p>
          <a:p>
            <a:pPr indent="0" lvl="0" marL="0" rtl="0" algn="l">
              <a:spcBef>
                <a:spcPts val="0"/>
              </a:spcBef>
              <a:spcAft>
                <a:spcPts val="0"/>
              </a:spcAft>
              <a:buNone/>
            </a:pPr>
            <a:r>
              <a:t/>
            </a:r>
            <a:endParaRPr/>
          </a:p>
        </p:txBody>
      </p:sp>
      <p:sp>
        <p:nvSpPr>
          <p:cNvPr id="552" name="Google Shape;552;p5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Microsoft Azure</a:t>
            </a:r>
            <a:endParaRPr/>
          </a:p>
          <a:p>
            <a:pPr indent="0" lvl="0" marL="0" rtl="0" algn="l">
              <a:lnSpc>
                <a:spcPct val="150000"/>
              </a:lnSpc>
              <a:spcBef>
                <a:spcPts val="0"/>
              </a:spcBef>
              <a:spcAft>
                <a:spcPts val="0"/>
              </a:spcAft>
              <a:buNone/>
            </a:pPr>
            <a:r>
              <a:t/>
            </a:r>
            <a:endParaRPr i="1"/>
          </a:p>
        </p:txBody>
      </p:sp>
      <p:sp>
        <p:nvSpPr>
          <p:cNvPr id="553" name="Google Shape;553;p5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54" name="Google Shape;554;p54"/>
          <p:cNvPicPr preferRelativeResize="0"/>
          <p:nvPr/>
        </p:nvPicPr>
        <p:blipFill>
          <a:blip r:embed="rId3">
            <a:alphaModFix/>
          </a:blip>
          <a:stretch>
            <a:fillRect/>
          </a:stretch>
        </p:blipFill>
        <p:spPr>
          <a:xfrm>
            <a:off x="741926" y="2228324"/>
            <a:ext cx="7980850" cy="31009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chemeClr val="dk1"/>
              </a:buClr>
              <a:buSzPts val="1100"/>
              <a:buFont typeface="Arial"/>
              <a:buNone/>
            </a:pPr>
            <a:r>
              <a:rPr lang="de-CH"/>
              <a:t>Data Lake in the Cloud - The Big 3</a:t>
            </a:r>
            <a:endParaRPr/>
          </a:p>
          <a:p>
            <a:pPr indent="0" lvl="0" marL="0" rtl="0" algn="l">
              <a:spcBef>
                <a:spcPts val="0"/>
              </a:spcBef>
              <a:spcAft>
                <a:spcPts val="0"/>
              </a:spcAft>
              <a:buNone/>
            </a:pPr>
            <a:r>
              <a:t/>
            </a:r>
            <a:endParaRPr/>
          </a:p>
        </p:txBody>
      </p:sp>
      <p:sp>
        <p:nvSpPr>
          <p:cNvPr id="560" name="Google Shape;560;p55"/>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Google GCP</a:t>
            </a:r>
            <a:endParaRPr/>
          </a:p>
          <a:p>
            <a:pPr indent="0" lvl="0" marL="0" rtl="0" algn="l">
              <a:lnSpc>
                <a:spcPct val="150000"/>
              </a:lnSpc>
              <a:spcBef>
                <a:spcPts val="0"/>
              </a:spcBef>
              <a:spcAft>
                <a:spcPts val="0"/>
              </a:spcAft>
              <a:buNone/>
            </a:pPr>
            <a:r>
              <a:t/>
            </a:r>
            <a:endParaRPr i="1"/>
          </a:p>
        </p:txBody>
      </p:sp>
      <p:sp>
        <p:nvSpPr>
          <p:cNvPr id="561" name="Google Shape;561;p5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62" name="Google Shape;562;p55"/>
          <p:cNvPicPr preferRelativeResize="0"/>
          <p:nvPr/>
        </p:nvPicPr>
        <p:blipFill>
          <a:blip r:embed="rId3">
            <a:alphaModFix/>
          </a:blip>
          <a:stretch>
            <a:fillRect/>
          </a:stretch>
        </p:blipFill>
        <p:spPr>
          <a:xfrm>
            <a:off x="1978450" y="2074025"/>
            <a:ext cx="5187101" cy="4302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A Hybrid approach</a:t>
            </a:r>
            <a:endParaRPr/>
          </a:p>
        </p:txBody>
      </p:sp>
      <p:sp>
        <p:nvSpPr>
          <p:cNvPr id="568" name="Google Shape;568;p56"/>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Organizations can mix OnPremise and Cloud components to build Hybrid Data Lakes, mainly to optimize storage costs and total cost of ownership</a:t>
            </a:r>
            <a:endParaRPr/>
          </a:p>
          <a:p>
            <a:pPr indent="-342900" lvl="0" marL="457200" rtl="0" algn="l">
              <a:lnSpc>
                <a:spcPct val="150000"/>
              </a:lnSpc>
              <a:spcBef>
                <a:spcPts val="0"/>
              </a:spcBef>
              <a:spcAft>
                <a:spcPts val="0"/>
              </a:spcAft>
              <a:buSzPts val="1800"/>
              <a:buChar char="●"/>
            </a:pPr>
            <a:r>
              <a:rPr lang="de-CH"/>
              <a:t>However, this creates a lot of moving parts that need to work together</a:t>
            </a:r>
            <a:endParaRPr/>
          </a:p>
          <a:p>
            <a:pPr indent="0" lvl="0" marL="0" rtl="0" algn="l">
              <a:lnSpc>
                <a:spcPct val="150000"/>
              </a:lnSpc>
              <a:spcBef>
                <a:spcPts val="0"/>
              </a:spcBef>
              <a:spcAft>
                <a:spcPts val="0"/>
              </a:spcAft>
              <a:buNone/>
            </a:pPr>
            <a:r>
              <a:t/>
            </a:r>
            <a:endParaRPr i="1"/>
          </a:p>
        </p:txBody>
      </p:sp>
      <p:sp>
        <p:nvSpPr>
          <p:cNvPr id="569" name="Google Shape;569;p5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70" name="Google Shape;570;p56"/>
          <p:cNvPicPr preferRelativeResize="0"/>
          <p:nvPr/>
        </p:nvPicPr>
        <p:blipFill>
          <a:blip r:embed="rId3">
            <a:alphaModFix/>
          </a:blip>
          <a:stretch>
            <a:fillRect/>
          </a:stretch>
        </p:blipFill>
        <p:spPr>
          <a:xfrm>
            <a:off x="958977" y="2700375"/>
            <a:ext cx="7546749" cy="36766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96" name="Google Shape;96;p1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97" name="Google Shape;97;p1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98" name="Google Shape;98;p12"/>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99" name="Google Shape;99;p12"/>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00" name="Google Shape;100;p12"/>
          <p:cNvSpPr/>
          <p:nvPr/>
        </p:nvSpPr>
        <p:spPr>
          <a:xfrm>
            <a:off x="2388225" y="4548125"/>
            <a:ext cx="4455000" cy="198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Latest on the Hypetrain - Lakehouse</a:t>
            </a:r>
            <a:endParaRPr/>
          </a:p>
        </p:txBody>
      </p:sp>
      <p:sp>
        <p:nvSpPr>
          <p:cNvPr id="577" name="Google Shape;577;p57"/>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78" name="Google Shape;578;p57"/>
          <p:cNvPicPr preferRelativeResize="0"/>
          <p:nvPr/>
        </p:nvPicPr>
        <p:blipFill>
          <a:blip r:embed="rId3">
            <a:alphaModFix/>
          </a:blip>
          <a:stretch>
            <a:fillRect/>
          </a:stretch>
        </p:blipFill>
        <p:spPr>
          <a:xfrm>
            <a:off x="1732138" y="2122588"/>
            <a:ext cx="5679737" cy="2359526"/>
          </a:xfrm>
          <a:prstGeom prst="rect">
            <a:avLst/>
          </a:prstGeom>
          <a:noFill/>
          <a:ln>
            <a:noFill/>
          </a:ln>
        </p:spPr>
      </p:pic>
      <p:sp>
        <p:nvSpPr>
          <p:cNvPr id="579" name="Google Shape;579;p57"/>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A</a:t>
            </a:r>
            <a:r>
              <a:rPr lang="de-CH"/>
              <a:t>spires to combine the reliability of data ware</a:t>
            </a:r>
            <a:r>
              <a:rPr b="1" lang="de-CH"/>
              <a:t>house</a:t>
            </a:r>
            <a:r>
              <a:rPr lang="de-CH"/>
              <a:t>s with the scale of data </a:t>
            </a:r>
            <a:r>
              <a:rPr b="1" lang="de-CH"/>
              <a:t>lake</a:t>
            </a:r>
            <a:r>
              <a:rPr lang="de-CH"/>
              <a:t>s to support every kind of use case</a:t>
            </a:r>
            <a:endParaRPr/>
          </a:p>
          <a:p>
            <a:pPr indent="0" lvl="0" marL="0" rtl="0" algn="l">
              <a:lnSpc>
                <a:spcPct val="150000"/>
              </a:lnSpc>
              <a:spcBef>
                <a:spcPts val="0"/>
              </a:spcBef>
              <a:spcAft>
                <a:spcPts val="0"/>
              </a:spcAft>
              <a:buNone/>
            </a:pPr>
            <a:r>
              <a:t/>
            </a:r>
            <a:endParaRPr b="1"/>
          </a:p>
          <a:p>
            <a:pPr indent="0" lvl="0" marL="0" rtl="0" algn="l">
              <a:lnSpc>
                <a:spcPct val="150000"/>
              </a:lnSpc>
              <a:spcBef>
                <a:spcPts val="0"/>
              </a:spcBef>
              <a:spcAft>
                <a:spcPts val="0"/>
              </a:spcAft>
              <a:buNone/>
            </a:pPr>
            <a:r>
              <a:t/>
            </a:r>
            <a:endParaRPr b="1"/>
          </a:p>
        </p:txBody>
      </p:sp>
      <p:pic>
        <p:nvPicPr>
          <p:cNvPr id="580" name="Google Shape;580;p57"/>
          <p:cNvPicPr preferRelativeResize="0"/>
          <p:nvPr/>
        </p:nvPicPr>
        <p:blipFill>
          <a:blip r:embed="rId4">
            <a:alphaModFix/>
          </a:blip>
          <a:stretch>
            <a:fillRect/>
          </a:stretch>
        </p:blipFill>
        <p:spPr>
          <a:xfrm>
            <a:off x="984525" y="4610543"/>
            <a:ext cx="2418349" cy="1949232"/>
          </a:xfrm>
          <a:prstGeom prst="rect">
            <a:avLst/>
          </a:prstGeom>
          <a:noFill/>
          <a:ln>
            <a:noFill/>
          </a:ln>
        </p:spPr>
      </p:pic>
      <p:pic>
        <p:nvPicPr>
          <p:cNvPr id="581" name="Google Shape;581;p57"/>
          <p:cNvPicPr preferRelativeResize="0"/>
          <p:nvPr/>
        </p:nvPicPr>
        <p:blipFill>
          <a:blip r:embed="rId5">
            <a:alphaModFix/>
          </a:blip>
          <a:stretch>
            <a:fillRect/>
          </a:stretch>
        </p:blipFill>
        <p:spPr>
          <a:xfrm>
            <a:off x="5741125" y="4533525"/>
            <a:ext cx="2418350" cy="2103275"/>
          </a:xfrm>
          <a:prstGeom prst="rect">
            <a:avLst/>
          </a:prstGeom>
          <a:noFill/>
          <a:ln>
            <a:noFill/>
          </a:ln>
        </p:spPr>
      </p:pic>
      <p:cxnSp>
        <p:nvCxnSpPr>
          <p:cNvPr id="582" name="Google Shape;582;p57"/>
          <p:cNvCxnSpPr/>
          <p:nvPr/>
        </p:nvCxnSpPr>
        <p:spPr>
          <a:xfrm>
            <a:off x="3909900" y="5424150"/>
            <a:ext cx="13242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8"/>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Latest on the Hypetrain - Lakehouse</a:t>
            </a:r>
            <a:endParaRPr/>
          </a:p>
        </p:txBody>
      </p:sp>
      <p:sp>
        <p:nvSpPr>
          <p:cNvPr id="589" name="Google Shape;589;p58"/>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590" name="Google Shape;590;p58"/>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A</a:t>
            </a:r>
            <a:r>
              <a:rPr lang="de-CH"/>
              <a:t>dd transactional support (ACID) to Data Lakes</a:t>
            </a:r>
            <a:endParaRPr/>
          </a:p>
          <a:p>
            <a:pPr indent="-342900" lvl="0" marL="457200" rtl="0" algn="l">
              <a:lnSpc>
                <a:spcPct val="150000"/>
              </a:lnSpc>
              <a:spcBef>
                <a:spcPts val="0"/>
              </a:spcBef>
              <a:spcAft>
                <a:spcPts val="0"/>
              </a:spcAft>
              <a:buSzPts val="1800"/>
              <a:buChar char="+"/>
            </a:pPr>
            <a:r>
              <a:rPr lang="de-CH"/>
              <a:t>BI tools connect directly to source data - eliminate ETL</a:t>
            </a:r>
            <a:endParaRPr/>
          </a:p>
          <a:p>
            <a:pPr indent="-342900" lvl="0" marL="457200" rtl="0" algn="l">
              <a:lnSpc>
                <a:spcPct val="150000"/>
              </a:lnSpc>
              <a:spcBef>
                <a:spcPts val="0"/>
              </a:spcBef>
              <a:spcAft>
                <a:spcPts val="0"/>
              </a:spcAft>
              <a:buSzPts val="1800"/>
              <a:buChar char="+"/>
            </a:pPr>
            <a:r>
              <a:rPr lang="de-CH"/>
              <a:t>Simplifies schema management</a:t>
            </a:r>
            <a:r>
              <a:rPr b="1" lang="de-CH"/>
              <a:t> </a:t>
            </a:r>
            <a:endParaRPr b="1"/>
          </a:p>
          <a:p>
            <a:pPr indent="-342900" lvl="0" marL="457200" rtl="0" algn="l">
              <a:lnSpc>
                <a:spcPct val="150000"/>
              </a:lnSpc>
              <a:spcBef>
                <a:spcPts val="0"/>
              </a:spcBef>
              <a:spcAft>
                <a:spcPts val="0"/>
              </a:spcAft>
              <a:buSzPts val="1800"/>
              <a:buChar char="+"/>
            </a:pPr>
            <a:r>
              <a:rPr lang="de-CH"/>
              <a:t>A single platform eases administrative effort</a:t>
            </a:r>
            <a:endParaRPr/>
          </a:p>
          <a:p>
            <a:pPr indent="-342900" lvl="0" marL="457200" rtl="0" algn="l">
              <a:lnSpc>
                <a:spcPct val="150000"/>
              </a:lnSpc>
              <a:spcBef>
                <a:spcPts val="0"/>
              </a:spcBef>
              <a:spcAft>
                <a:spcPts val="0"/>
              </a:spcAft>
              <a:buSzPts val="1800"/>
              <a:buChar char="+"/>
            </a:pPr>
            <a:r>
              <a:rPr lang="de-CH"/>
              <a:t>Data governance is greatly simplified</a:t>
            </a:r>
            <a:endParaRPr/>
          </a:p>
          <a:p>
            <a:pPr indent="0" lvl="0" marL="9144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Very hard to justify migration costs - everyone has DWHs</a:t>
            </a:r>
            <a:endParaRPr/>
          </a:p>
          <a:p>
            <a:pPr indent="-342900" lvl="0" marL="457200" rtl="0" algn="l">
              <a:lnSpc>
                <a:spcPct val="150000"/>
              </a:lnSpc>
              <a:spcBef>
                <a:spcPts val="0"/>
              </a:spcBef>
              <a:spcAft>
                <a:spcPts val="0"/>
              </a:spcAft>
              <a:buSzPts val="1800"/>
              <a:buChar char="﹣"/>
            </a:pPr>
            <a:r>
              <a:rPr lang="de-CH"/>
              <a:t>Long way from being enterprise-ready - tools still in nascent stage</a:t>
            </a:r>
            <a:endParaRPr/>
          </a:p>
          <a:p>
            <a:pPr indent="-342900" lvl="0" marL="457200" rtl="0" algn="l">
              <a:lnSpc>
                <a:spcPct val="150000"/>
              </a:lnSpc>
              <a:spcBef>
                <a:spcPts val="0"/>
              </a:spcBef>
              <a:spcAft>
                <a:spcPts val="0"/>
              </a:spcAft>
              <a:buSzPts val="1800"/>
              <a:buChar char="﹣"/>
            </a:pPr>
            <a:r>
              <a:rPr lang="de-CH"/>
              <a:t>Promotes a monolithic architecture - complexity and fragility increases</a:t>
            </a:r>
            <a:endParaRPr/>
          </a:p>
          <a:p>
            <a:pPr indent="-342900" lvl="0" marL="457200" rtl="0" algn="l">
              <a:lnSpc>
                <a:spcPct val="150000"/>
              </a:lnSpc>
              <a:spcBef>
                <a:spcPts val="0"/>
              </a:spcBef>
              <a:spcAft>
                <a:spcPts val="0"/>
              </a:spcAft>
              <a:buSzPts val="1800"/>
              <a:buChar char="﹣"/>
            </a:pPr>
            <a:r>
              <a:rPr lang="de-CH"/>
              <a:t>Modularity and decoupling is a proven architectural principle not compatible with one-platform-does-all scenarios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9"/>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From Blueprints to the Real World</a:t>
            </a:r>
            <a:endParaRPr/>
          </a:p>
        </p:txBody>
      </p:sp>
      <p:sp>
        <p:nvSpPr>
          <p:cNvPr id="597" name="Google Shape;597;p59"/>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lnSpc>
                <a:spcPct val="115000"/>
              </a:lnSpc>
              <a:spcBef>
                <a:spcPts val="0"/>
              </a:spcBef>
              <a:spcAft>
                <a:spcPts val="0"/>
              </a:spcAft>
              <a:buNone/>
            </a:pPr>
            <a:r>
              <a:rPr b="1" lang="de-CH"/>
              <a:t>Netflix</a:t>
            </a:r>
            <a:endParaRPr b="1"/>
          </a:p>
          <a:p>
            <a:pPr indent="-342900" lvl="0" marL="457200" rtl="0" algn="l">
              <a:lnSpc>
                <a:spcPct val="115000"/>
              </a:lnSpc>
              <a:spcBef>
                <a:spcPts val="0"/>
              </a:spcBef>
              <a:spcAft>
                <a:spcPts val="0"/>
              </a:spcAft>
              <a:buSzPts val="1800"/>
              <a:buChar char="-"/>
            </a:pPr>
            <a:r>
              <a:rPr lang="de-CH"/>
              <a:t>500 billion events per day</a:t>
            </a:r>
            <a:endParaRPr/>
          </a:p>
          <a:p>
            <a:pPr indent="-342900" lvl="0" marL="457200" rtl="0" algn="l">
              <a:spcBef>
                <a:spcPts val="0"/>
              </a:spcBef>
              <a:spcAft>
                <a:spcPts val="0"/>
              </a:spcAft>
              <a:buSzPts val="1800"/>
              <a:buChar char="-"/>
            </a:pPr>
            <a:r>
              <a:rPr lang="de-CH"/>
              <a:t>1.3 PB per day</a:t>
            </a:r>
            <a:endParaRPr/>
          </a:p>
          <a:p>
            <a:pPr indent="-342900" lvl="0" marL="457200" rtl="0" algn="l">
              <a:spcBef>
                <a:spcPts val="0"/>
              </a:spcBef>
              <a:spcAft>
                <a:spcPts val="0"/>
              </a:spcAft>
              <a:buSzPts val="1800"/>
              <a:buChar char="-"/>
            </a:pPr>
            <a:r>
              <a:rPr lang="de-CH"/>
              <a:t>peak of 8 million events per second. </a:t>
            </a:r>
            <a:endParaRPr/>
          </a:p>
        </p:txBody>
      </p:sp>
      <p:sp>
        <p:nvSpPr>
          <p:cNvPr id="598" name="Google Shape;598;p59"/>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599" name="Google Shape;599;p59"/>
          <p:cNvPicPr preferRelativeResize="0"/>
          <p:nvPr/>
        </p:nvPicPr>
        <p:blipFill>
          <a:blip r:embed="rId3">
            <a:alphaModFix/>
          </a:blip>
          <a:stretch>
            <a:fillRect/>
          </a:stretch>
        </p:blipFill>
        <p:spPr>
          <a:xfrm>
            <a:off x="989375" y="3012050"/>
            <a:ext cx="7620000" cy="3238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0"/>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From Blueprints to the Real World</a:t>
            </a:r>
            <a:endParaRPr/>
          </a:p>
        </p:txBody>
      </p:sp>
      <p:sp>
        <p:nvSpPr>
          <p:cNvPr id="606" name="Google Shape;606;p60"/>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lnSpc>
                <a:spcPct val="115000"/>
              </a:lnSpc>
              <a:spcBef>
                <a:spcPts val="0"/>
              </a:spcBef>
              <a:spcAft>
                <a:spcPts val="0"/>
              </a:spcAft>
              <a:buNone/>
            </a:pPr>
            <a:r>
              <a:rPr b="1" lang="de-CH"/>
              <a:t>AirBnB</a:t>
            </a:r>
            <a:endParaRPr b="1"/>
          </a:p>
          <a:p>
            <a:pPr indent="-342900" lvl="0" marL="457200" rtl="0" algn="l">
              <a:spcBef>
                <a:spcPts val="0"/>
              </a:spcBef>
              <a:spcAft>
                <a:spcPts val="0"/>
              </a:spcAft>
              <a:buSzPts val="1800"/>
              <a:buChar char="-"/>
            </a:pPr>
            <a:r>
              <a:rPr lang="de-CH"/>
              <a:t>over 100M users browsing at any given time</a:t>
            </a:r>
            <a:endParaRPr/>
          </a:p>
          <a:p>
            <a:pPr indent="-342900" lvl="0" marL="457200" rtl="0" algn="l">
              <a:spcBef>
                <a:spcPts val="0"/>
              </a:spcBef>
              <a:spcAft>
                <a:spcPts val="0"/>
              </a:spcAft>
              <a:buSzPts val="1800"/>
              <a:buChar char="-"/>
            </a:pPr>
            <a:r>
              <a:rPr lang="de-CH"/>
              <a:t>over 2M listings</a:t>
            </a:r>
            <a:endParaRPr/>
          </a:p>
        </p:txBody>
      </p:sp>
      <p:sp>
        <p:nvSpPr>
          <p:cNvPr id="607" name="Google Shape;607;p60"/>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608" name="Google Shape;608;p60"/>
          <p:cNvPicPr preferRelativeResize="0"/>
          <p:nvPr/>
        </p:nvPicPr>
        <p:blipFill>
          <a:blip r:embed="rId3">
            <a:alphaModFix/>
          </a:blip>
          <a:stretch>
            <a:fillRect/>
          </a:stretch>
        </p:blipFill>
        <p:spPr>
          <a:xfrm>
            <a:off x="1207213" y="2695375"/>
            <a:ext cx="6729576" cy="34489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1"/>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From Blueprints to the Real World</a:t>
            </a:r>
            <a:endParaRPr/>
          </a:p>
        </p:txBody>
      </p:sp>
      <p:sp>
        <p:nvSpPr>
          <p:cNvPr id="615" name="Google Shape;615;p61"/>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lnSpc>
                <a:spcPct val="115000"/>
              </a:lnSpc>
              <a:spcBef>
                <a:spcPts val="0"/>
              </a:spcBef>
              <a:spcAft>
                <a:spcPts val="0"/>
              </a:spcAft>
              <a:buNone/>
            </a:pPr>
            <a:r>
              <a:rPr b="1" lang="de-CH"/>
              <a:t>Pinterest</a:t>
            </a:r>
            <a:endParaRPr b="1"/>
          </a:p>
          <a:p>
            <a:pPr indent="-342900" lvl="0" marL="457200" rtl="0" algn="l">
              <a:spcBef>
                <a:spcPts val="0"/>
              </a:spcBef>
              <a:spcAft>
                <a:spcPts val="0"/>
              </a:spcAft>
              <a:buSzPts val="1800"/>
              <a:buChar char="-"/>
            </a:pPr>
            <a:r>
              <a:rPr lang="de-CH"/>
              <a:t>60B pins, 1B boards</a:t>
            </a:r>
            <a:endParaRPr/>
          </a:p>
          <a:p>
            <a:pPr indent="-342900" lvl="0" marL="457200" rtl="0" algn="l">
              <a:spcBef>
                <a:spcPts val="0"/>
              </a:spcBef>
              <a:spcAft>
                <a:spcPts val="0"/>
              </a:spcAft>
              <a:buSzPts val="1800"/>
              <a:buChar char="-"/>
            </a:pPr>
            <a:r>
              <a:rPr lang="de-CH"/>
              <a:t>100M monthly active users</a:t>
            </a:r>
            <a:endParaRPr/>
          </a:p>
          <a:p>
            <a:pPr indent="-342900" lvl="0" marL="457200" rtl="0" algn="l">
              <a:spcBef>
                <a:spcPts val="0"/>
              </a:spcBef>
              <a:spcAft>
                <a:spcPts val="0"/>
              </a:spcAft>
              <a:buSzPts val="1800"/>
              <a:buChar char="-"/>
            </a:pPr>
            <a:r>
              <a:rPr lang="de-CH"/>
              <a:t>2000-node Hadoop cluster</a:t>
            </a:r>
            <a:endParaRPr/>
          </a:p>
        </p:txBody>
      </p:sp>
      <p:sp>
        <p:nvSpPr>
          <p:cNvPr id="616" name="Google Shape;616;p61"/>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617" name="Google Shape;617;p61"/>
          <p:cNvPicPr preferRelativeResize="0"/>
          <p:nvPr/>
        </p:nvPicPr>
        <p:blipFill>
          <a:blip r:embed="rId3">
            <a:alphaModFix/>
          </a:blip>
          <a:stretch>
            <a:fillRect/>
          </a:stretch>
        </p:blipFill>
        <p:spPr>
          <a:xfrm>
            <a:off x="1435150" y="2888175"/>
            <a:ext cx="5893150" cy="3241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Appendix</a:t>
            </a:r>
            <a:endParaRPr/>
          </a:p>
        </p:txBody>
      </p:sp>
      <p:sp>
        <p:nvSpPr>
          <p:cNvPr id="624" name="Google Shape;624;p62"/>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625" name="Google Shape;625;p62"/>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Defined</a:t>
            </a:r>
            <a:endParaRPr/>
          </a:p>
        </p:txBody>
      </p:sp>
      <p:sp>
        <p:nvSpPr>
          <p:cNvPr id="631" name="Google Shape;631;p6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Traditional approaches to extracting value from data</a:t>
            </a:r>
            <a:endParaRPr/>
          </a:p>
          <a:p>
            <a:pPr indent="0" lvl="0" marL="0" rtl="0" algn="l">
              <a:lnSpc>
                <a:spcPct val="150000"/>
              </a:lnSpc>
              <a:spcBef>
                <a:spcPts val="0"/>
              </a:spcBef>
              <a:spcAft>
                <a:spcPts val="0"/>
              </a:spcAft>
              <a:buNone/>
            </a:pPr>
            <a:r>
              <a:t/>
            </a:r>
            <a:endParaRPr i="1"/>
          </a:p>
        </p:txBody>
      </p:sp>
      <p:sp>
        <p:nvSpPr>
          <p:cNvPr id="632" name="Google Shape;632;p6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633" name="Google Shape;633;p63"/>
          <p:cNvPicPr preferRelativeResize="0"/>
          <p:nvPr/>
        </p:nvPicPr>
        <p:blipFill>
          <a:blip r:embed="rId3">
            <a:alphaModFix/>
          </a:blip>
          <a:stretch>
            <a:fillRect/>
          </a:stretch>
        </p:blipFill>
        <p:spPr>
          <a:xfrm>
            <a:off x="329488" y="2147800"/>
            <a:ext cx="8485028" cy="1708900"/>
          </a:xfrm>
          <a:prstGeom prst="rect">
            <a:avLst/>
          </a:prstGeom>
          <a:noFill/>
          <a:ln>
            <a:noFill/>
          </a:ln>
        </p:spPr>
      </p:pic>
      <p:sp>
        <p:nvSpPr>
          <p:cNvPr id="634" name="Google Shape;634;p63"/>
          <p:cNvSpPr txBox="1"/>
          <p:nvPr/>
        </p:nvSpPr>
        <p:spPr>
          <a:xfrm>
            <a:off x="499875"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well curated sources, often relational</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known and expected data volumes</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do not change often</a:t>
            </a:r>
            <a:endParaRPr sz="1200">
              <a:latin typeface="Verdana"/>
              <a:ea typeface="Verdana"/>
              <a:cs typeface="Verdana"/>
              <a:sym typeface="Verdana"/>
            </a:endParaRPr>
          </a:p>
        </p:txBody>
      </p:sp>
      <p:sp>
        <p:nvSpPr>
          <p:cNvPr id="635" name="Google Shape;635;p63"/>
          <p:cNvSpPr txBox="1"/>
          <p:nvPr/>
        </p:nvSpPr>
        <p:spPr>
          <a:xfrm>
            <a:off x="3666600"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complex, rigid transformations</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requires extensive monitoring</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sp>
        <p:nvSpPr>
          <p:cNvPr id="636" name="Google Shape;636;p63"/>
          <p:cNvSpPr txBox="1"/>
          <p:nvPr/>
        </p:nvSpPr>
        <p:spPr>
          <a:xfrm>
            <a:off x="6247000"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flat or multi-dimensional access to historical data</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many reports, multiple versions of truth</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24h to 48h delay</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Data Lake Defined</a:t>
            </a:r>
            <a:endParaRPr/>
          </a:p>
        </p:txBody>
      </p:sp>
      <p:sp>
        <p:nvSpPr>
          <p:cNvPr id="642" name="Google Shape;642;p6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Traditional approaches do not scale with Big Data</a:t>
            </a:r>
            <a:endParaRPr/>
          </a:p>
          <a:p>
            <a:pPr indent="0" lvl="0" marL="0" rtl="0" algn="l">
              <a:lnSpc>
                <a:spcPct val="150000"/>
              </a:lnSpc>
              <a:spcBef>
                <a:spcPts val="0"/>
              </a:spcBef>
              <a:spcAft>
                <a:spcPts val="0"/>
              </a:spcAft>
              <a:buNone/>
            </a:pPr>
            <a:r>
              <a:t/>
            </a:r>
            <a:endParaRPr i="1"/>
          </a:p>
        </p:txBody>
      </p:sp>
      <p:sp>
        <p:nvSpPr>
          <p:cNvPr id="643" name="Google Shape;643;p6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id="644" name="Google Shape;644;p64"/>
          <p:cNvPicPr preferRelativeResize="0"/>
          <p:nvPr/>
        </p:nvPicPr>
        <p:blipFill>
          <a:blip r:embed="rId3">
            <a:alphaModFix/>
          </a:blip>
          <a:stretch>
            <a:fillRect/>
          </a:stretch>
        </p:blipFill>
        <p:spPr>
          <a:xfrm>
            <a:off x="329488" y="2147800"/>
            <a:ext cx="8485028" cy="1708900"/>
          </a:xfrm>
          <a:prstGeom prst="rect">
            <a:avLst/>
          </a:prstGeom>
          <a:noFill/>
          <a:ln>
            <a:noFill/>
          </a:ln>
        </p:spPr>
      </p:pic>
      <p:sp>
        <p:nvSpPr>
          <p:cNvPr id="645" name="Google Shape;645;p64"/>
          <p:cNvSpPr txBox="1"/>
          <p:nvPr/>
        </p:nvSpPr>
        <p:spPr>
          <a:xfrm>
            <a:off x="499875"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increase in variety of data sources</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increase in data volume</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increase in types of data</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pressure on ingestion engine</a:t>
            </a:r>
            <a:endParaRPr sz="1200">
              <a:latin typeface="Verdana"/>
              <a:ea typeface="Verdana"/>
              <a:cs typeface="Verdana"/>
              <a:sym typeface="Verdana"/>
            </a:endParaRPr>
          </a:p>
        </p:txBody>
      </p:sp>
      <p:sp>
        <p:nvSpPr>
          <p:cNvPr id="646" name="Google Shape;646;p64"/>
          <p:cNvSpPr txBox="1"/>
          <p:nvPr/>
        </p:nvSpPr>
        <p:spPr>
          <a:xfrm>
            <a:off x="3666600"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complex, rigid transformations cannot keep pace</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monitoring is </a:t>
            </a:r>
            <a:r>
              <a:rPr lang="de-CH" sz="1200">
                <a:latin typeface="Verdana"/>
                <a:ea typeface="Verdana"/>
                <a:cs typeface="Verdana"/>
                <a:sym typeface="Verdana"/>
              </a:rPr>
              <a:t>abandoned</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delay in data, inability to transform volumes, or react to new sources</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sp>
        <p:nvSpPr>
          <p:cNvPr id="647" name="Google Shape;647;p64"/>
          <p:cNvSpPr txBox="1"/>
          <p:nvPr/>
        </p:nvSpPr>
        <p:spPr>
          <a:xfrm>
            <a:off x="6247000" y="4555425"/>
            <a:ext cx="2427900" cy="1661100"/>
          </a:xfrm>
          <a:prstGeom prst="rect">
            <a:avLst/>
          </a:prstGeom>
          <a:noFill/>
          <a:ln>
            <a:noFill/>
          </a:ln>
        </p:spPr>
        <p:txBody>
          <a:bodyPr anchorCtr="0" anchor="t" bIns="91425" lIns="91425" spcFirstLastPara="1" rIns="91425" wrap="square" tIns="91425">
            <a:noAutofit/>
          </a:bodyPr>
          <a:lstStyle/>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reports become invalid or unusable</a:t>
            </a:r>
            <a:endParaRPr sz="1200">
              <a:latin typeface="Verdana"/>
              <a:ea typeface="Verdana"/>
              <a:cs typeface="Verdana"/>
              <a:sym typeface="Verdana"/>
            </a:endParaRPr>
          </a:p>
          <a:p>
            <a:pPr indent="-161925" lvl="0" marL="89999" rtl="0" algn="l">
              <a:spcBef>
                <a:spcPts val="0"/>
              </a:spcBef>
              <a:spcAft>
                <a:spcPts val="0"/>
              </a:spcAft>
              <a:buSzPts val="1200"/>
              <a:buFont typeface="Verdana"/>
              <a:buChar char="-"/>
            </a:pPr>
            <a:r>
              <a:rPr lang="de-CH" sz="1200">
                <a:latin typeface="Verdana"/>
                <a:ea typeface="Verdana"/>
                <a:cs typeface="Verdana"/>
                <a:sym typeface="Verdana"/>
              </a:rPr>
              <a:t>delay in preserved reports increases</a:t>
            </a:r>
            <a:endParaRPr sz="1200">
              <a:latin typeface="Verdana"/>
              <a:ea typeface="Verdana"/>
              <a:cs typeface="Verdana"/>
              <a:sym typeface="Verdana"/>
            </a:endParaRPr>
          </a:p>
          <a:p>
            <a:pPr indent="0" lvl="0" marL="0" rtl="0" algn="l">
              <a:spcBef>
                <a:spcPts val="0"/>
              </a:spcBef>
              <a:spcAft>
                <a:spcPts val="0"/>
              </a:spcAft>
              <a:buNone/>
            </a:pPr>
            <a:r>
              <a:t/>
            </a:r>
            <a:endParaRPr sz="1200">
              <a:latin typeface="Verdana"/>
              <a:ea typeface="Verdana"/>
              <a:cs typeface="Verdana"/>
              <a:sym typeface="Verdana"/>
            </a:endParaRPr>
          </a:p>
        </p:txBody>
      </p:sp>
      <p:pic>
        <p:nvPicPr>
          <p:cNvPr id="648" name="Google Shape;648;p64"/>
          <p:cNvPicPr preferRelativeResize="0"/>
          <p:nvPr/>
        </p:nvPicPr>
        <p:blipFill>
          <a:blip r:embed="rId4">
            <a:alphaModFix/>
          </a:blip>
          <a:stretch>
            <a:fillRect/>
          </a:stretch>
        </p:blipFill>
        <p:spPr>
          <a:xfrm>
            <a:off x="558850" y="3725152"/>
            <a:ext cx="2427899" cy="722741"/>
          </a:xfrm>
          <a:prstGeom prst="rect">
            <a:avLst/>
          </a:prstGeom>
          <a:noFill/>
          <a:ln>
            <a:noFill/>
          </a:ln>
        </p:spPr>
      </p:pic>
      <p:grpSp>
        <p:nvGrpSpPr>
          <p:cNvPr id="649" name="Google Shape;649;p64"/>
          <p:cNvGrpSpPr/>
          <p:nvPr/>
        </p:nvGrpSpPr>
        <p:grpSpPr>
          <a:xfrm>
            <a:off x="4009850" y="3812938"/>
            <a:ext cx="1727046" cy="582025"/>
            <a:chOff x="3442850" y="4024113"/>
            <a:chExt cx="1727046" cy="582025"/>
          </a:xfrm>
        </p:grpSpPr>
        <p:pic>
          <p:nvPicPr>
            <p:cNvPr id="650" name="Google Shape;650;p64"/>
            <p:cNvPicPr preferRelativeResize="0"/>
            <p:nvPr/>
          </p:nvPicPr>
          <p:blipFill>
            <a:blip r:embed="rId5">
              <a:alphaModFix/>
            </a:blip>
            <a:stretch>
              <a:fillRect/>
            </a:stretch>
          </p:blipFill>
          <p:spPr>
            <a:xfrm>
              <a:off x="3442850" y="4024113"/>
              <a:ext cx="582025" cy="582025"/>
            </a:xfrm>
            <a:prstGeom prst="rect">
              <a:avLst/>
            </a:prstGeom>
            <a:noFill/>
            <a:ln>
              <a:noFill/>
            </a:ln>
          </p:spPr>
        </p:pic>
        <p:pic>
          <p:nvPicPr>
            <p:cNvPr id="651" name="Google Shape;651;p64"/>
            <p:cNvPicPr preferRelativeResize="0"/>
            <p:nvPr/>
          </p:nvPicPr>
          <p:blipFill>
            <a:blip r:embed="rId6">
              <a:alphaModFix/>
            </a:blip>
            <a:stretch>
              <a:fillRect/>
            </a:stretch>
          </p:blipFill>
          <p:spPr>
            <a:xfrm>
              <a:off x="3974121" y="4317054"/>
              <a:ext cx="1195775" cy="289075"/>
            </a:xfrm>
            <a:prstGeom prst="rect">
              <a:avLst/>
            </a:prstGeom>
            <a:noFill/>
            <a:ln>
              <a:noFill/>
            </a:ln>
          </p:spPr>
        </p:pic>
      </p:grpSp>
      <p:pic>
        <p:nvPicPr>
          <p:cNvPr id="652" name="Google Shape;652;p64"/>
          <p:cNvPicPr preferRelativeResize="0"/>
          <p:nvPr/>
        </p:nvPicPr>
        <p:blipFill>
          <a:blip r:embed="rId7">
            <a:alphaModFix/>
          </a:blip>
          <a:stretch>
            <a:fillRect/>
          </a:stretch>
        </p:blipFill>
        <p:spPr>
          <a:xfrm>
            <a:off x="6512800" y="3945350"/>
            <a:ext cx="1397361" cy="40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106" name="Google Shape;106;p13"/>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107" name="Google Shape;107;p13"/>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108" name="Google Shape;108;p13"/>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109" name="Google Shape;109;p13"/>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10" name="Google Shape;110;p13"/>
          <p:cNvSpPr/>
          <p:nvPr/>
        </p:nvSpPr>
        <p:spPr>
          <a:xfrm>
            <a:off x="3936075" y="4547900"/>
            <a:ext cx="2564400" cy="196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116" name="Google Shape;116;p14"/>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117" name="Google Shape;117;p14"/>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118" name="Google Shape;118;p14"/>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119" name="Google Shape;119;p14"/>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20" name="Google Shape;120;p14"/>
          <p:cNvSpPr/>
          <p:nvPr/>
        </p:nvSpPr>
        <p:spPr>
          <a:xfrm>
            <a:off x="5143675" y="4548125"/>
            <a:ext cx="1416300" cy="199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5"/>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Warm up</a:t>
            </a:r>
            <a:endParaRPr/>
          </a:p>
        </p:txBody>
      </p:sp>
      <p:sp>
        <p:nvSpPr>
          <p:cNvPr id="126" name="Google Shape;126;p15"/>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What is data? </a:t>
            </a:r>
            <a:endParaRPr/>
          </a:p>
          <a:p>
            <a:pPr indent="-342900" lvl="0" marL="457200" rtl="0" algn="l">
              <a:lnSpc>
                <a:spcPct val="150000"/>
              </a:lnSpc>
              <a:spcBef>
                <a:spcPts val="0"/>
              </a:spcBef>
              <a:spcAft>
                <a:spcPts val="0"/>
              </a:spcAft>
              <a:buSzPts val="1800"/>
              <a:buChar char="●"/>
            </a:pPr>
            <a:r>
              <a:rPr lang="de-CH"/>
              <a:t>What is knowledge?</a:t>
            </a:r>
            <a:endParaRPr/>
          </a:p>
          <a:p>
            <a:pPr indent="-342900" lvl="0" marL="457200" rtl="0" algn="l">
              <a:lnSpc>
                <a:spcPct val="150000"/>
              </a:lnSpc>
              <a:spcBef>
                <a:spcPts val="0"/>
              </a:spcBef>
              <a:spcAft>
                <a:spcPts val="0"/>
              </a:spcAft>
              <a:buSzPts val="1800"/>
              <a:buChar char="●"/>
            </a:pPr>
            <a:r>
              <a:rPr lang="de-CH"/>
              <a:t>Is data &lt;-&gt; knowledge?</a:t>
            </a:r>
            <a:endParaRPr/>
          </a:p>
        </p:txBody>
      </p:sp>
      <p:sp>
        <p:nvSpPr>
          <p:cNvPr id="127" name="Google Shape;127;p15"/>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pic>
        <p:nvPicPr>
          <p:cNvPr descr="a close up of text on a white background" id="128" name="Google Shape;128;p15"/>
          <p:cNvPicPr preferRelativeResize="0"/>
          <p:nvPr/>
        </p:nvPicPr>
        <p:blipFill>
          <a:blip r:embed="rId3">
            <a:alphaModFix/>
          </a:blip>
          <a:stretch>
            <a:fillRect/>
          </a:stretch>
        </p:blipFill>
        <p:spPr>
          <a:xfrm>
            <a:off x="2671425" y="2722875"/>
            <a:ext cx="3740700" cy="3730325"/>
          </a:xfrm>
          <a:prstGeom prst="rect">
            <a:avLst/>
          </a:prstGeom>
          <a:noFill/>
          <a:ln>
            <a:noFill/>
          </a:ln>
        </p:spPr>
      </p:pic>
      <p:sp>
        <p:nvSpPr>
          <p:cNvPr id="129" name="Google Shape;129;p15"/>
          <p:cNvSpPr txBox="1"/>
          <p:nvPr/>
        </p:nvSpPr>
        <p:spPr>
          <a:xfrm>
            <a:off x="2671426" y="3120151"/>
            <a:ext cx="1491000" cy="149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ph type="title"/>
          </p:nvPr>
        </p:nvSpPr>
        <p:spPr>
          <a:xfrm>
            <a:off x="647700" y="692150"/>
            <a:ext cx="8169300" cy="4884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None/>
            </a:pPr>
            <a:r>
              <a:rPr lang="de-CH"/>
              <a:t>A short history of Databases</a:t>
            </a:r>
            <a:endParaRPr/>
          </a:p>
        </p:txBody>
      </p:sp>
      <p:sp>
        <p:nvSpPr>
          <p:cNvPr id="135" name="Google Shape;135;p16"/>
          <p:cNvSpPr txBox="1"/>
          <p:nvPr>
            <p:ph idx="1" type="body"/>
          </p:nvPr>
        </p:nvSpPr>
        <p:spPr>
          <a:xfrm>
            <a:off x="647700" y="1341438"/>
            <a:ext cx="8169300" cy="4084500"/>
          </a:xfrm>
          <a:prstGeom prst="rect">
            <a:avLst/>
          </a:prstGeom>
        </p:spPr>
        <p:txBody>
          <a:bodyPr anchorCtr="0" anchor="t" bIns="72000" lIns="72000" spcFirstLastPara="1" rIns="72000" wrap="square" tIns="72000">
            <a:noAutofit/>
          </a:bodyPr>
          <a:lstStyle/>
          <a:p>
            <a:pPr indent="-342900" lvl="0" marL="457200" rtl="0" algn="l">
              <a:lnSpc>
                <a:spcPct val="150000"/>
              </a:lnSpc>
              <a:spcBef>
                <a:spcPts val="0"/>
              </a:spcBef>
              <a:spcAft>
                <a:spcPts val="0"/>
              </a:spcAft>
              <a:buSzPts val="1800"/>
              <a:buChar char="●"/>
            </a:pPr>
            <a:r>
              <a:rPr lang="de-CH"/>
              <a:t>Ancient forms of data storage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de-CH"/>
              <a:t>we have stored data basically forever</a:t>
            </a:r>
            <a:endParaRPr/>
          </a:p>
        </p:txBody>
      </p:sp>
      <p:pic>
        <p:nvPicPr>
          <p:cNvPr id="136" name="Google Shape;136;p16"/>
          <p:cNvPicPr preferRelativeResize="0"/>
          <p:nvPr/>
        </p:nvPicPr>
        <p:blipFill>
          <a:blip r:embed="rId3">
            <a:alphaModFix/>
          </a:blip>
          <a:stretch>
            <a:fillRect/>
          </a:stretch>
        </p:blipFill>
        <p:spPr>
          <a:xfrm>
            <a:off x="802125" y="1855625"/>
            <a:ext cx="1812804" cy="2122926"/>
          </a:xfrm>
          <a:prstGeom prst="rect">
            <a:avLst/>
          </a:prstGeom>
          <a:noFill/>
          <a:ln>
            <a:noFill/>
          </a:ln>
        </p:spPr>
      </p:pic>
      <p:pic>
        <p:nvPicPr>
          <p:cNvPr id="137" name="Google Shape;137;p16"/>
          <p:cNvPicPr preferRelativeResize="0"/>
          <p:nvPr/>
        </p:nvPicPr>
        <p:blipFill>
          <a:blip r:embed="rId4">
            <a:alphaModFix/>
          </a:blip>
          <a:stretch>
            <a:fillRect/>
          </a:stretch>
        </p:blipFill>
        <p:spPr>
          <a:xfrm>
            <a:off x="2614923" y="1839276"/>
            <a:ext cx="3067774" cy="2139274"/>
          </a:xfrm>
          <a:prstGeom prst="rect">
            <a:avLst/>
          </a:prstGeom>
          <a:noFill/>
          <a:ln>
            <a:noFill/>
          </a:ln>
        </p:spPr>
      </p:pic>
      <p:pic>
        <p:nvPicPr>
          <p:cNvPr id="138" name="Google Shape;138;p16"/>
          <p:cNvPicPr preferRelativeResize="0"/>
          <p:nvPr/>
        </p:nvPicPr>
        <p:blipFill>
          <a:blip r:embed="rId5">
            <a:alphaModFix/>
          </a:blip>
          <a:stretch>
            <a:fillRect/>
          </a:stretch>
        </p:blipFill>
        <p:spPr>
          <a:xfrm>
            <a:off x="5657150" y="1892002"/>
            <a:ext cx="2707674" cy="1800199"/>
          </a:xfrm>
          <a:prstGeom prst="rect">
            <a:avLst/>
          </a:prstGeom>
          <a:noFill/>
          <a:ln>
            <a:noFill/>
          </a:ln>
        </p:spPr>
      </p:pic>
      <p:pic>
        <p:nvPicPr>
          <p:cNvPr id="139" name="Google Shape;139;p16"/>
          <p:cNvPicPr preferRelativeResize="0"/>
          <p:nvPr/>
        </p:nvPicPr>
        <p:blipFill>
          <a:blip r:embed="rId6">
            <a:alphaModFix/>
          </a:blip>
          <a:stretch>
            <a:fillRect/>
          </a:stretch>
        </p:blipFill>
        <p:spPr>
          <a:xfrm>
            <a:off x="3473425" y="3957450"/>
            <a:ext cx="1756100" cy="2005025"/>
          </a:xfrm>
          <a:prstGeom prst="rect">
            <a:avLst/>
          </a:prstGeom>
          <a:noFill/>
          <a:ln>
            <a:noFill/>
          </a:ln>
        </p:spPr>
      </p:pic>
      <p:pic>
        <p:nvPicPr>
          <p:cNvPr id="140" name="Google Shape;140;p16"/>
          <p:cNvPicPr preferRelativeResize="0"/>
          <p:nvPr/>
        </p:nvPicPr>
        <p:blipFill>
          <a:blip r:embed="rId7">
            <a:alphaModFix/>
          </a:blip>
          <a:stretch>
            <a:fillRect/>
          </a:stretch>
        </p:blipFill>
        <p:spPr>
          <a:xfrm>
            <a:off x="802125" y="3978550"/>
            <a:ext cx="2638052" cy="1575449"/>
          </a:xfrm>
          <a:prstGeom prst="rect">
            <a:avLst/>
          </a:prstGeom>
          <a:noFill/>
          <a:ln>
            <a:noFill/>
          </a:ln>
        </p:spPr>
      </p:pic>
      <p:sp>
        <p:nvSpPr>
          <p:cNvPr id="141" name="Google Shape;141;p16"/>
          <p:cNvSpPr txBox="1"/>
          <p:nvPr>
            <p:ph idx="12" type="sldNum"/>
          </p:nvPr>
        </p:nvSpPr>
        <p:spPr>
          <a:xfrm>
            <a:off x="899592" y="6453188"/>
            <a:ext cx="8107800" cy="404700"/>
          </a:xfrm>
          <a:prstGeom prst="rect">
            <a:avLst/>
          </a:prstGeom>
        </p:spPr>
        <p:txBody>
          <a:bodyPr anchorCtr="0" anchor="t" bIns="72000" lIns="72000" spcFirstLastPara="1" rIns="72000" wrap="square" tIns="72000">
            <a:noAutofit/>
          </a:bodyPr>
          <a:lstStyle/>
          <a:p>
            <a:pPr indent="0" lvl="0" marL="0" rtl="0" algn="l">
              <a:spcBef>
                <a:spcPts val="0"/>
              </a:spcBef>
              <a:spcAft>
                <a:spcPts val="0"/>
              </a:spcAft>
              <a:buClr>
                <a:srgbClr val="000000"/>
              </a:buClr>
              <a:buFont typeface="Arial"/>
              <a:buNone/>
            </a:pPr>
            <a:fld id="{00000000-1234-1234-1234-123412341234}" type="slidenum">
              <a:rPr lang="de-CH"/>
              <a:t>‹#›</a:t>
            </a:fld>
            <a:r>
              <a:rPr lang="de-CH"/>
              <a:t>, Fall 2021</a:t>
            </a:r>
            <a:endParaRPr/>
          </a:p>
        </p:txBody>
      </p:sp>
      <p:sp>
        <p:nvSpPr>
          <p:cNvPr id="142" name="Google Shape;142;p16"/>
          <p:cNvSpPr txBox="1"/>
          <p:nvPr/>
        </p:nvSpPr>
        <p:spPr>
          <a:xfrm>
            <a:off x="3728275" y="3726725"/>
            <a:ext cx="1879500" cy="180300"/>
          </a:xfrm>
          <a:prstGeom prst="rect">
            <a:avLst/>
          </a:pr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rPr lang="de-CH" sz="900">
                <a:solidFill>
                  <a:srgbClr val="0000FF"/>
                </a:solidFill>
                <a:highlight>
                  <a:srgbClr val="FFFFFF"/>
                </a:highlight>
                <a:latin typeface="Verdana"/>
                <a:ea typeface="Verdana"/>
                <a:cs typeface="Verdana"/>
                <a:sym typeface="Verdana"/>
              </a:rPr>
              <a:t>Babylonian Clay Tablet 1800 BC</a:t>
            </a:r>
            <a:endParaRPr sz="900">
              <a:solidFill>
                <a:srgbClr val="0000FF"/>
              </a:solidFill>
              <a:highlight>
                <a:srgbClr val="FFFFFF"/>
              </a:highlight>
              <a:latin typeface="Verdana"/>
              <a:ea typeface="Verdana"/>
              <a:cs typeface="Verdana"/>
              <a:sym typeface="Verdana"/>
            </a:endParaRPr>
          </a:p>
        </p:txBody>
      </p:sp>
      <p:sp>
        <p:nvSpPr>
          <p:cNvPr id="143" name="Google Shape;143;p16"/>
          <p:cNvSpPr txBox="1"/>
          <p:nvPr/>
        </p:nvSpPr>
        <p:spPr>
          <a:xfrm>
            <a:off x="5984875" y="3528700"/>
            <a:ext cx="2371200" cy="163500"/>
          </a:xfrm>
          <a:prstGeom prst="rect">
            <a:avLst/>
          </a:pr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rPr lang="de-CH" sz="900">
                <a:solidFill>
                  <a:srgbClr val="0000FF"/>
                </a:solidFill>
                <a:highlight>
                  <a:srgbClr val="FFFFFF"/>
                </a:highlight>
                <a:latin typeface="Verdana"/>
                <a:ea typeface="Verdana"/>
                <a:cs typeface="Verdana"/>
                <a:sym typeface="Verdana"/>
              </a:rPr>
              <a:t>Lascaux Cave Painting 17,000 years old </a:t>
            </a:r>
            <a:endParaRPr sz="900">
              <a:solidFill>
                <a:srgbClr val="0000FF"/>
              </a:solidFill>
              <a:highlight>
                <a:srgbClr val="FFFFFF"/>
              </a:highlight>
              <a:latin typeface="Verdana"/>
              <a:ea typeface="Verdana"/>
              <a:cs typeface="Verdana"/>
              <a:sym typeface="Verdana"/>
            </a:endParaRPr>
          </a:p>
        </p:txBody>
      </p:sp>
      <p:sp>
        <p:nvSpPr>
          <p:cNvPr id="144" name="Google Shape;144;p16"/>
          <p:cNvSpPr txBox="1"/>
          <p:nvPr/>
        </p:nvSpPr>
        <p:spPr>
          <a:xfrm>
            <a:off x="1313825" y="3777150"/>
            <a:ext cx="1301100" cy="180300"/>
          </a:xfrm>
          <a:prstGeom prst="rect">
            <a:avLst/>
          </a:pr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rPr lang="de-CH" sz="900">
                <a:solidFill>
                  <a:srgbClr val="0000FF"/>
                </a:solidFill>
                <a:highlight>
                  <a:srgbClr val="FFFFFF"/>
                </a:highlight>
                <a:latin typeface="Verdana"/>
                <a:ea typeface="Verdana"/>
                <a:cs typeface="Verdana"/>
                <a:sym typeface="Verdana"/>
              </a:rPr>
              <a:t>Rosetta Stone 196 BC</a:t>
            </a:r>
            <a:endParaRPr sz="900">
              <a:solidFill>
                <a:srgbClr val="0000FF"/>
              </a:solidFill>
              <a:highlight>
                <a:srgbClr val="FFFFFF"/>
              </a:highlight>
              <a:latin typeface="Verdana"/>
              <a:ea typeface="Verdana"/>
              <a:cs typeface="Verdana"/>
              <a:sym typeface="Verdana"/>
            </a:endParaRPr>
          </a:p>
        </p:txBody>
      </p:sp>
      <p:sp>
        <p:nvSpPr>
          <p:cNvPr id="145" name="Google Shape;145;p16"/>
          <p:cNvSpPr txBox="1"/>
          <p:nvPr/>
        </p:nvSpPr>
        <p:spPr>
          <a:xfrm>
            <a:off x="3873525" y="5798975"/>
            <a:ext cx="1356000" cy="163500"/>
          </a:xfrm>
          <a:prstGeom prst="rect">
            <a:avLst/>
          </a:pr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rPr lang="de-CH" sz="900">
                <a:solidFill>
                  <a:srgbClr val="0000FF"/>
                </a:solidFill>
                <a:highlight>
                  <a:srgbClr val="FFFFFF"/>
                </a:highlight>
                <a:latin typeface="Verdana"/>
                <a:ea typeface="Verdana"/>
                <a:cs typeface="Verdana"/>
                <a:sym typeface="Verdana"/>
              </a:rPr>
              <a:t>Printing press 1440 AC</a:t>
            </a:r>
            <a:endParaRPr sz="900">
              <a:solidFill>
                <a:srgbClr val="0000FF"/>
              </a:solidFill>
              <a:highlight>
                <a:srgbClr val="FFFFFF"/>
              </a:highlight>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HSLU">
      <a:dk1>
        <a:srgbClr val="000000"/>
      </a:dk1>
      <a:lt1>
        <a:srgbClr val="FFFFFF"/>
      </a:lt1>
      <a:dk2>
        <a:srgbClr val="415E6C"/>
      </a:dk2>
      <a:lt2>
        <a:srgbClr val="F2F2F2"/>
      </a:lt2>
      <a:accent1>
        <a:srgbClr val="9AD4F1"/>
      </a:accent1>
      <a:accent2>
        <a:srgbClr val="6A95A9"/>
      </a:accent2>
      <a:accent3>
        <a:srgbClr val="415E6C"/>
      </a:accent3>
      <a:accent4>
        <a:srgbClr val="CFD500"/>
      </a:accent4>
      <a:accent5>
        <a:srgbClr val="949A00"/>
      </a:accent5>
      <a:accent6>
        <a:srgbClr val="636904"/>
      </a:accent6>
      <a:hlink>
        <a:srgbClr val="E2007A"/>
      </a:hlink>
      <a:folHlink>
        <a:srgbClr val="69003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